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F12FAC-5AE8-4FA9-A126-2173B67DDDC3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E80548-A4A8-4663-A41E-8B5CED131A2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2FAC-5AE8-4FA9-A126-2173B67DDDC3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0548-A4A8-4663-A41E-8B5CED131A2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2FAC-5AE8-4FA9-A126-2173B67DDDC3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0548-A4A8-4663-A41E-8B5CED131A2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2FAC-5AE8-4FA9-A126-2173B67DDDC3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0548-A4A8-4663-A41E-8B5CED131A2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2FAC-5AE8-4FA9-A126-2173B67DDDC3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0548-A4A8-4663-A41E-8B5CED131A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2FAC-5AE8-4FA9-A126-2173B67DDDC3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0548-A4A8-4663-A41E-8B5CED131A2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2FAC-5AE8-4FA9-A126-2173B67DDDC3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0548-A4A8-4663-A41E-8B5CED131A2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2FAC-5AE8-4FA9-A126-2173B67DDDC3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0548-A4A8-4663-A41E-8B5CED131A2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2FAC-5AE8-4FA9-A126-2173B67DDDC3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0548-A4A8-4663-A41E-8B5CED131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2FAC-5AE8-4FA9-A126-2173B67DDDC3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0548-A4A8-4663-A41E-8B5CED131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2FAC-5AE8-4FA9-A126-2173B67DDDC3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0548-A4A8-4663-A41E-8B5CED131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AF12FAC-5AE8-4FA9-A126-2173B67DDDC3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DE80548-A4A8-4663-A41E-8B5CED131A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428625" y="381000"/>
            <a:ext cx="8486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 dirty="0" smtClean="0">
                <a:latin typeface="+mn-lt"/>
              </a:rPr>
              <a:t>Famous Explorers</a:t>
            </a:r>
            <a:endParaRPr lang="en-US" sz="6000" dirty="0" smtClean="0">
              <a:latin typeface="+mn-lt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428625" y="2438400"/>
            <a:ext cx="82581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latin typeface="Calibri" pitchFamily="34" charset="0"/>
              </a:rPr>
              <a:t>Christopher Columbus(Spain)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latin typeface="Calibri" pitchFamily="34" charset="0"/>
              </a:rPr>
              <a:t>John Cabot(England)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latin typeface="Calibri" pitchFamily="34" charset="0"/>
              </a:rPr>
              <a:t>Juan Ponce de Leon(Spain)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latin typeface="Calibri" pitchFamily="34" charset="0"/>
              </a:rPr>
              <a:t>Vasco Nunez Balboa(Spain)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latin typeface="Calibri" pitchFamily="34" charset="0"/>
              </a:rPr>
              <a:t>Jacques Cartier(France)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latin typeface="Calibri" pitchFamily="34" charset="0"/>
              </a:rPr>
              <a:t>Henry Hudson(Holland) </a:t>
            </a:r>
            <a:endParaRPr lang="en-US" altLang="en-US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049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Henry Hudson(Holland)</a:t>
            </a:r>
            <a:br>
              <a:rPr smtClean="0"/>
            </a:br>
            <a:endParaRPr sz="2700" smtClean="0"/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285319" y="2007973"/>
            <a:ext cx="550587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Hudson explored the Hudson River near present-day New York State and the Hudson Bay in 1609 and 1610.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He claimed the area for Holland.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Henry Hudson explored parts of the Arctic Ocean and northeastern North America. (The Hudson River, Hudson Strait, and Hudson Bay are named for Hudson.)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Hudson was trying to find a northern path to Europe and Asia.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His final voyage ended in mutiny.</a:t>
            </a:r>
          </a:p>
        </p:txBody>
      </p:sp>
      <p:sp>
        <p:nvSpPr>
          <p:cNvPr id="3" name="AutoShape 2" descr="data:image/jpeg;base64,/9j/4AAQSkZJRgABAQAAAQABAAD/2wCEAAkGBhQSERUUEhMVFBUVFxcYGBgYGBwWGRcXGBgbHh0ZGxsYHCgeGiAjGxsYHy8hIycpLCwsGB8xNTAqNSYrLCoBCQoKBQUFDQUFDSkYEhgpKSkpKSkpKSkpKSkpKSkpKSkpKSkpKSkpKSkpKSkpKSkpKSkpKSkpKSkpKSkpKSkpKf/AABEIAO4A1AMBIgACEQEDEQH/xAAcAAEAAgIDAQAAAAAAAAAAAAAABQYEBwIDCAH/xABCEAACAgAEBQMCBAQCBwcFAAABAgMRAAQSIQUGEyIxMkFRB2EUI0JxUoGRoTPBQ1NicpKx4QgWJKLS8PEVNIKD0f/EABQBAQAAAAAAAAAAAAAAAAAAAAD/xAAUEQEAAAAAAAAAAAAAAAAAAAAA/9oADAMBAAIRAxEAPwDeOGGGAYYYYBhhhgGGGGAYYYYBhiN41zHlsoobMzxwhtl1sAW/YeT/ACxQ+L/9oHh8TaY1mnG/cgVV2+NbBv56a+LwGzsLx5r459dM5mpajZstFfakNGV/gNKwNH7qv8jiAzPNPEpkKvncwwFlozN0yF9rJI1He6AO3x4Aes8Lx49j43nIQoEmYhY339WZb8EEUa2G21ij/PEtnOduKiJJjxCZkal7XKkEg7GhQOzb3e14D1ZeGPM/DfrDmItJM85ZdO0gMo2rz+YquGF32KRsQ1421yr9ZMhmlCyzrDKNiJB0kY/xIzEij8Eg/bAX7DHCGZXUMrBlYWCDYIPuCNiMc8AwwwwDDDDAMMMMAwwwwDDDDAMMMMAwwwwDDDDAMRvMHMEOSgaad9KKDt5ZiATpUe5oH/OhjOzOZWNGd2CqilmY+AqiyT9gBePM3OvFpeMN+IGtVDukaEjSqgMwG5pexNbMfcOWIVYwQgOJ8cfiWaleViZJ5BpBCnpxg7IrMw0hV2paLEbn5ksjwCAKZIZs0hR9PUWONlJUeoFpo2QdxBALeDufaPbJpl0QQSlsy7Kt6tIs1aqgFshtRrkKht9Kkd2JGLLDJRrMZtEjkkBTYBVitoIpg4VgSx1RoBtpNiiHXNkIwzElZzKwjDRgvIHIFXHNq1GvPTb7B12B78tENEcUfTuPqWspZ1MyqA3ThcFDJVmiaeqCqxUHv5jzL9JNOZaVmUqshOvqqQqvEZFA1jusCUahqIpLUy9ef4i2Zg6L5RZJ41KhmLLmlvdVDttOoI7Y3XqAdoui2AyOpBGyRSDoa1SQsjMctKjgAOEkUvpog2lUEdSnZeJLOcvxtSW0tdyGNxrJOpVKMLQtaABe4MAAjO16avBxD8VC+UzR0OjO2XLghopCCzI1jaJ9NNfpdlfxrxFcH5klgAiLAxqzNpYBhdqxTcHtZ44iR8oCK3sJXP8ACYzO3Vt1CrKWROi8sLAfmaDa9o1FihbwfVuwj+J8G0l1y6kroLWwUmRVN6k86SFNkKTa9w7TQyuKcZqPLxw6uorRzRMG16TJGnVS2si8whevALt84k+XuaIxlZTMFDASohHa0bENJlhCBuoWUzA1sA8Z2KKcB95B51z/AAqRF0O+WlLEwsNjoJ1mMn0uKNj32sbg49Ecs855XPxh8tMrEiyh7ZFqrDId9rG4sbjffHkriGb3ZTI7sjDQ4JAoKFrSwBGkKoBoUBXgCprg3N2YgR8xHOuoyRqY2BNNpYrOtbKV0kEDyGKkFWK4D1thiI5W5hTO5ZJkIDEASIDZjkAGpD+x8fIIPgjEvgGGGGAYYYYBhhhgGGGGAYYYYBhhhgGGGGA1z9WuNygR5bLgM5BlcHwRqWOMNvQUu5ayR/g3vWNW8OgCw5d3ZlaYtJr0Fu0apJMzKpNPvGUjjNA9AudtjafqhxVspns07DVrTKdNSfYpOv7+tL/p84p/AS+dy0ytGqxQxlldtwZzEsTMSx9gWkFDYgVvVhVeCSyPmiYt2cS90rnsUq2qV3BHpTUxJ228Hwdocq/SuXiUDSyZpY4HIEJXLIrvGgKaxuDErAVQNsB3Yis1yx+Gy8cX5Y1SPFZKtrkVIyztYA6Ycu330ZXyQcb+5f4ekGWihj9MaKvwdh7gk1+3tgKny79HsnlNHmRlKsS24ZlNglGJQe9bWNTUReJxuQ8k0rSvAsjsuk6+5dN3p0+mvtWLBhgKNzH9G+H5zdkkjffvSQ6vJNESalIs/GNd8wfQGWPUMsTOvmM2iSBu2w90hXZqFg9w+CG37hgNAcM+imYjjV3iAkBZ6ciWmChYo6j2IMjM7GqAVbPk4jZ/oNxBU0xiNiXe2LhQAhAU0TsGBZr3PaBQ9/SOGA82536GZ5JZAyHML2kSI6qXdhZFO1juO7t4AY0TQxXuZPp9m8gFXMKBHICyvHcitIiNSWBsTfuBsSRsMesZRsdr28fP2xE8xqOk5cK8eg6o2IUEe51VtsfBNHwau8Bq76DcTkkmljYUY4iJCoNEiQCJWPgso61H3VgP07bpxrH6b8sS5TNTsJjKkjomnQECRiNpLcCwCHkVV0sbGravTs7AMMMMAwwwwDDDDAMMMMAwwwwDDDDAMMMMB53/AO0PGGz0boSdMAV/jtkbx80Xo14O3m8Ung3MckEkUJNIrBJFYCqMh1DcgeCdzXvewFbG+v3DipjkvtLMu3g9S3rY+VeNib/jX3utT8WzrSTtI1C2MlKQQody9Ctju/8Ac/GAs/8A3kScZcGXpuSvVY1USQl3dowwotJ+WwruLRhd9semuBRKuWiCihoUgUR5F76t733J3Ju98eUuCcIilzcYVpFhoCUnZi3TZnj7aIB0st+wv7A+ruDZvqQq37gHzYBq/wC2AzsMfFYHwb/6Y+4Bhhj4zAedsB9wwwwDFe4rKNbV2yUQDujGNRvROzgMSfgX7+89JJXkgbgf1ND++KdzHCoDh49Vm9pTsKaiSwBULY8kqLr7YDP5RBEubXTpCyRAeLr8PGdwKo/avjFlxT/pwHK5p3BXXmAVBNnSMvCB59I+29eLOLhgGGGGAYYYYBhhhgGGGGAYYYYBjhNMqKWdgqqCSxNAAeSSdgMc8QEkjZuWgqnKwuQ1+Z5o2Gw2I6cbBrvdnQDYKdQdsfHeqxCERoQQrSXG7sQf8NZEqh/EQ10e2tz2RcLVrEhkZq/0jM6/F0D0z+1A4zJFLbnUB7qVV1P8hbf39sYQylMVAABqwh1JuT6om2UfJXc/O2Aon1ZykbcOk0ADpHUipQW4w1smmt0OxU+nuNfPnyZ01iRl1BmYvH3LR1bqGr4IrzXv9/U/HOBmSom2SZmjZgSSq9KTv1WCGCLpDG61aTrU0tOXlLgzZdpDlMw8EkhU51pARqMhTq31QwTWfUI9J8nbfAaYaVGly7shZnQl1UepzJKFAs+COnv++N78l8Sd8rEWkkqOONRsapIYlfUyr6mlEl7k0hrc4pXM30SbIpJNDmg3kRFyISt+zOTpJKllu13o7Cyu1PpXkxFw9E0PGbLMrsWcM/d3GgLIINAbav6h38U5iTh+XOYntRppI68HfSu3at14rbckkL2xHL/1EzWdQNl8iK1HU8kuhAupgulVV5D43LKvg7CwMWjjsURKNMqsIrkUSGkDKD3eCCyrqq7q7Hzio57nwm3kZ8tEV2UIGnkUtoD03bl49R2kmIDHwAKJDo49zvxfLOT/APTo2UbaUZnBvVTBxRPgWNAre6tcQeU+tOfilK57hw6V6SYVex43BJZHFEe4u/OOWa+oYziyxZZOISN33/8AaS+kqrBV7hVOFDLfrumrEXyflxmgyvmHR4w3S7TbKbL5eSNmtH0g0A3cN19LWG3uCcYjnKPE2pJA5/STtoG/hh7jcXex9sQ31G52jyATqF+6zSGmIHv/AFoAed7BUKSMvkrK9NQismy22kncEkLSnwtq+9WaH3un/XLJTSzZBIQDq6+rVsgoR7ux2ChS937FvmsBicu/UrimaYyR5LLaBShnfTIFAB0lixOptQIsV77gE4480cz8SUhpMmksZD6xFt3AkLqTWzEhQTR++wKGoXhvFMtw+JPzM9PHr0FozEsTu0av2B6loAq2/YdQNnYHv4lzEwVWVpGYGO1ljEcyGVAqORFaTwyEAFqOlmXz2ABs/wCl+e6/DklskySTMbux+c4C92/aoVfjbbFsxQfo5q/C5ksD3ZyYgkk6jSBjv/thh+4OL9gGGGGAYYYYBhhhgGGGGAYYYYCI5i4t0VREJ6szBEAUuwHl3CjzoSzvtekHzjq4TkYsvCkSLmAqChZlJO+7Gj5JJJ29z4xXeW822a4vn8w7lY8oBlIlOygE3K/xZkjAv4FH2q5x5tGUkSq1DcgqQPvtgOtgrLSySR7neyG9vaUH7eRjmYWAJLBwB2kgKw2NnUtDfbwFrfz7YhzyjT/4nc/KruNX2UV7jHZls4xY6ZIJRvQU6GH70zhvYeBgIfii6IpI5DJJFIJiyuxIEXSfWokXuCmr7iSLNE7AQ+c4ymR4TlTmDGQ0QVgyDQSy20SgCgAutVWt9IFjzi2Z6JYySAVBqwBaH5seBY2N1f8Az139SeWTIuSzMTSHLZVlDhbZo0XdZqIawoHfY1be1Ggx/qfJMmQ4bFL1SWSpYgAWkkESKEoblgXIoe2o+VF7L5WzokgWjZWgx3I1FQxGo+oi9yNr29sak545mj4hwsTwC3yebS2oOI+9gJSXXdJAyEgj1LVULxcPprxCGNBDHMHRiWQWFsuxZiq+WUEkA+aB20iwF8zmUEi6W8WD4U7qbHqBHne/IxFZvlGF4pIhapNqMn6y7nw7M9uWUhSN6AUCqAqcwwFF4XyLDw5XlBWSV9r0BAsetWYLHH53Go+boDYbYn4OXkKsxRQ8ujqNpALIjFgpFVvZvYbuxxNFB5x9wERwvIGJ6XZDquwAzMDQO32Hk+bH2xDfU7lz8Xlo6Yo0cytqDBDoYFGGo7bhv5kDFn9Kk7NRNAUvvQG/v7X/APGMXmTLl8rMoq9DEX4sC/8ALAawzX03izLRZinjaiCyFPzBEdEZXWnYxRV8MSKsBjucXmnh34nqu66I44iiVdKGFLGQ1GiFQ2SG1KtBAWJ2twV0McbKwZZEDjz5az+1e320j5xU/qfIenp1WCLIqwtKb96+bO2x9yRQZn02zkOXymWyZOmTp61JvTMXJdtDsKYgsbWyR9xvi7Y13k+AdTL5dJLcDLRDVqIK6VUh1Ishh8jSVpd9xiVy3GpMpQnm/ExWe5VaSSFApOqRo1plFUTpBF2SQe0LfhjjHIGAZSCCAQRuCD4IPvjlgGGGGAYYYYBhhhgGPjmh8/54+4wuNZsxZeaQeUjdh+6qSP74DVv0ck60czTqMzI0iyqCyOY1kaQl3UnSjGQSHYFu74rG0F/EH/UxfA7pf/RX98ao+n2ehgzUcSygGWNUeSwHkLgPAiKwoKq602GokofF1tAZjLsSBcxFA0GmArai26g/a78nAZGog086g14AVfA3NMSf7++OM+TV/LI529aK9De6qvI9/tjnE5A7ICvxelB/5SSP6Y7g8n8Kf8Z/9GAh5uDxKFXqmB2J0mFjCpatvyyxVth4IPg/OMTL8JCSx3NIGeRnBDCMN2gmPQo6bhgGdtIXuDMACzE2Rg+1afe/Pj2rfEdxbh0kg7ViJVg6MzuCsgum2U+D7bgiwdjgMDjvLyyQ52GKGLVmYmYsVCBpNJCh2WixsWGu1/pik8hcXSeLKstNNEul5CHpjdyUG3FBYwXAFsGrtBqW55+oWYyECmfLGNyzBWifrRMQpIGs6GW9yQyeF2vyNefSfjceRikmcoJCygqxaxG53kK1ZAFadNg3RILJgPQ0cgIBsb/Hi/tj6r3/APFf88YnC89HKtx+BVijQJUGvi6I2Hi8ZuAY655giljZAF7Czt8AbnHZjB4rnI4lLyWwVSQirrZvbtUbsfbb5wGVHJqWx4IsfsfGxxycWCD4xp/ivMM6NIY85mdEEmsCCLqXGx2EvVsLpCnxYYMDpBvETk/rsOiY5i0pHaW00zgOaYaaA7dIIbydiNycBtLl7OlYNLMAUZx2oAEVZCArItEEgXdC7v33o/O3Fm6rKqkMW0iixcSG9IABu/FEd3lqFJiK+nnPC5iaStSuiFY4aBEkestrO5JkBIXSoqqAsm8Z/Ay2ZzyKyqwW5tOoEuqhqYgAr2yaDdUTuC1KVC4QRxqyrp6rIl9SSVmtqAJ6ZpfYEfG42xnPKxXXLqMYBO9RKLvyJdIIqv1eL8b3xmy6I4ClmkC/qZlBVjRrToF3t/THyCVdZpU1N40i22Pu4UtVkCz9z84DE5S4ksOYfLa1aKXVLlyjK6qxJMsPYx00e9VPsZK2WhdMUzj0q9gKujq6yp1JVZkdGtWCmb0tup99LMNvGLHwHjKZqBJkruA1LdlHruQ/dTt/f3wEhhhhgGGGGAYYYYBiK5ryryZHNJECZHglVANiWKMABfyaGJXA4DzhwqI5fpylRIc0D0ozGX1Rw5VW1AndDrCR6vcGQ7VjfeU49C6Ax6jsOxULMn+ywUEIR8GsaZ/BKhzeXkjZsxlIDlofOpklizKggCgysekRsa6gHkXi38gcYTJyycPcU0SZcE6tZlzTxBpBZoAnUoUe4iY+xwGxUlY12UPfUQD/AEF/8xj4FkoWy370p/tbbfzvGO5mYWWSFf8Ajav3NIp/kwx8GXUrdyTX/tbGvtYT+gwHOdfYzsprwNAPnzWkn7Y4+k+qZzfxsB8XQG373jsjjeqASMUAKGr+woD9t8Jswl6DJ3V4U9x8b0vcP+uAjeNcGGYiEbCXYqysSpplOremumAMbVVq7D3vGq+bYJHfogdP8KFj1sq69EbkmRSwBkXS2XWvTqKml0kY3JsQCI3avF7HfY7OwI8YrvNnKK5xW1JHG5sahIwZxW4IUCzQFEk1W4I2IVTlbmyWKLo9VJCWID7lAyKush2rV+mQkg2cxHds5q75nmGRYI8xFEczGD+b0x3lK3kjW+8A32+SCCL99NLwlMvNnoJJBoJTTUa3EGDHSqPaFyoKkeNSeR2sJbJcXzKM2icRs0aHQXKJlykRZUdmXT2JcjML16mNDTRCy81/XDLZZCsKmSUoCtjtDGrVlJDqQDfcFBHgnGoc/wA9ZjMyvM2uUGMrJ6WKqzMOwBfy1o1RLett++sbpzfBcvnIIZJ1Mz0V6zakkEhIGxQjRY/SPT4Nadu3I/TfJ5eZZ40UZhGCr+a1DtNdt7Gv3JC7b74DWXCuXp5kD9LMxCRmkcZfLO0jKwB09WQJElsQNKCu0k7BRjMg4LwtsoMsmVzpmLa5WTLu8kIDbLOaJXYFT0xVhiB7Y3VJO7IPUWvSemUu9rNvsK3Nb+PnbEFxebNPI0QeVBvpKgoJK8r1NAKHyRpYmvc1gPLMiaJDuY61Da7BUEUQTaksN7qrO3ti7ctfUFsnJLJLAk0skIWIAho9zZLAHeyFBUGxuNqAE/zxySBJl0jhBlDBqlde6M0DFMwK6isgCKVckhyLGkVy+lPL4XNu0MqV01LOAQ8SszEKNdlmZVphQ0kjftAYNk8OZn0GRy0hQatCM8SKapBqAJoeSaJP2pRNQZhASNTEUQQAEC0PBWRrG/jb+wxgQ5V5HGpVPaSD1Y5CKJ2Frq3vzfkDfYYyczmWjGkrLGFF6lhaVfO9mF7qzZG3zfnAYgR3sM6qVZhTSRqSAaL103Pso7mP9hjI4PGYM5Ip3XMIjKwfWDLEKfV2qFJjMVVsREfFUe7JwvIuo1L57lllhaiPGmrHyLYnewd8YXH8kIkjnjWSKSB0bWz2vSLqsqyNbEqY9TG/dVPkDAW3DDDAMMMMAwwwwDDDDAUXm3lvTmfxSKrdUxCQEEm4EmoivIdXMbD4AIxQOP8ACuoXMZYz5rOwdKNnIb/w6SRyOzq16GdHB07/AJYPsK3Vxvh/WgdBWutSE+0i7ofB21AWCCCLBBBrGrMpphzWZkS2/BRAKWoHqyz5mSTtJK2lypYvcWDV4C0cuc0RvmJIMyWeWInpswsSKjugKxrelyUZvLMwtrFFEtizzP6YxGPYyHU3/Ahr/wA4/bGlc1mnhy/4pr6s2cbStNrSB+t+HRwTqQdRJPTvpkNkEkY2TwTmZZ5XypmKPCJC111JIllZFcPuoGkKT+ruB7fJCelVFYLNLrZvShIAP7IvqH73j60pUdipCg/U9Ab/AAqkfYbkfsccMqARcChVIH5rCy/3F9z/AO8xrcEasdqhFb3llUfYsL/oqX/K8B1yEk0Elk38301G37gsP2DecdkaMuxKRivSgs7fcjf+S4ZmUjSZJBGNWyruX89tkWb80oB284+IGolV6S+5I1SH70L38eSx9qwGuPqb9N2mmXP5ZJHkRR1Y7tpVXa47NiQKdhVGhteza14g846cUmvqRdfq6hpJBdGPeyhlaqQK6qNLLRIej6TMmkWTQodz+SfsoqiRfiv2xRueOQlnDSpHMXXUyujhZA92SIxXUU0DVhrUV7YCuNzE0Tv1VYTLGGolkAVdQX+B9BfUBddqM7FCwY8eF83NC0eWSNgTGqyK0YASRCSZ3YKPUA9qQA2q9Q3xr+XiDxAmSUFjHsul5IzHRQhi9kAugjJU132CKYNOw5mbqytOkbNJIUkjPcQnTV5WeZjqRN2saaJeS/AIDffBOKrLl45AUOtNS6G1gpdAg/tV/e/jHXzJx6PLZaaRnAKJYHk29hBQ3Optv5H4xqLhZkmgWJ5QqPKiu1BCRC0gm1/qiGkEMp00JBVrqB48M4vnJo54ZgA2Y1xtIyq/SzOXKopkBLUX0pd+mtQ0qrNgILnHmMz5iBZZYdIUjqaHQN1QEJZS5ponFMb1KYgQDVYzfojnXEz00bsToKupdtwWAi7gqemYk3uB4xROc3T8XKQhR+rN1FvtJ6reB5QgdpB91sUDQ3h9K+UhlslFI4R5JVDqZIwskQlW+mpBLEHz7Hc7C6wFreaaxcNLubUBiG1GgOi1jbe6PnHdBmW1dr0xHppHqq8jSjnc3sT717Yy8vw1gNQrVVAWwFWbBssQdx/QCtsdss8ZGidAo2/xAChJNCnPbd+2x+2A45goRckZ9u9FJvbyDGS6j96xHcb3yc7RziSPpOGB0yUughtLDfVVnu1X499pOTIug/Iet70SW6n7A3qT23sgfwnFf5ulj/CynMI2XlaNlWRCSHYqQIxIgBYMaXQ4UtYAF1gLbDWkVuKFHztjnjhCTpFijQseaPuMc8AwwwwDDDENx3mePLo+j86YDtgQ27MdlB0g9MEkDWwAF2cBM4q3H/qXkco5iebqTD/QxKZZL+CF2U/ZiMaX5u5u4xMx/FrNlss2zCAERouqu6RL1e1hm3sUBYxG8r8MhnkDxMpYKp6QEerUoolRp1bbnUB8E+MBYef/AKyZvMxiPKQz5WJwxMm4kcL5CsopAK7qJPtY3ugcC5h6IkSaSUo0UgRVawsjnywJANi99/V9zWwclwRbYCLQ8tgmIv0pYyy+VhJshttlUH+M7jFI4/wmOEaUEivTKXNPG41Ue4EoNJIHb6TpG5tgGwhxCLNdfNPFpjgbKSPHV7opdUXcAiRmosFsDevNxcWXmSSZu4zJl1jV7YaJJFQK4UHwelKT5FWSCMVbg/NLiJsnm5Xjh02hWNX0toKhiBRe0IAeyQEQA1jYXC1Ocmd0boq2TKosjGRVRYGGsgUCPzg3vTSnc+MBZOFc+vHHlYs+Wfqi1miP+Mjaum7rpUpqAOyEsxHijRv6uAirl1SiAVI/wwp8N2+r5oefkXeNODIgOc1IE6OUnZljU7uyTSfh4wPgI8Tk/pVbIN7yPEOa87w6TiCyqJMpA0RiXWyOsUjgCON9BvtIuz2j0kewbNykYDWLlfcPI1Uvyo9h7DSo9tze5yYptQOk3X662v8A2fmv/Z84r/CeZMtmVy8ero9WPqRwG0MiAb0aAdAN+07gb7WMS8btN6Py4RsCNmk/3a9CfDeT7UKJDnrRX0oOpL772VB92P6B8AefYGjXTODI/YNTJ+pr6Ubf7oI6jj+1HuXwfmTCyFkiXTACwZhamR730kbkWCGbyT49zjtlJLdGIaFUd7AUFBGyL/tHY/Yb+64Cp84ckR5hZBHKkDEVKwiBBQq3aaI7izGqtqkbY2taUk5gmhkMqRdQOHqWRSQ6GY/4o0gWokeJjHQBYVTKDj0nm8qCBl4uzw7MtEoNV6u4EF2YEAnf1N5XFV5o+n8OYWVAilV1ytY0nrNEQoTp6Qu+l2u9Xb98BrDkLmVYhLDMzpPHIpjjk1tcpXpudJI70pSBIdgGG2o6ejOadM1UrwCNo9Dayja1YtGpUM4ReqjLqYJ5U6cT+e5ChyhiaBXY/mFdTMsm4pSbDIkiK7HUFDIYgwRheMzlzIZqJXhXogzkjqIDN1BMAy0V0KqkdQMX0lQyUppSA1XwzgJzOaQRo81uWlWIbompSTRAC0GI3JFofajj1TBlmVAyMJlYAstjS1jcxnxR3OlrG4orio8lcm/hMrG0ZaQpIzyQ9g71ZgQGCAmRPA30tpA8FWFqRdP5+W7kfukjH6vlkB9MgPkbatwabcByiViNWWfxs0MlgA/F1riNV8rXhd7xnQZtX7WGlq3RvP3+zD7ixjpkywk0zREK+nZq9S+dDjYkXe2xBvxvaKVZuyRNMiUSpNlfNOrDyDRphXwaIIAffwBjswmtyemx7CSbNGiU9/G2/jFE+onNhebJ8OisPmZ0XMKCOokIZLG11qBvUPZG++LfxbjoycRaa5KBKaR3tXsRfsK7vHzRIB19yNlXznGZszmKLwLqqhStIqrGEI8qidZPeyNXuKDbeGGGAYYYYDqzWVSRCkiq6NsVYAgj7g+cdGW4XFECIYY0DG2CqqAmvNKKJ/fGZhgIPMZbUSAhFFVUADsXSbIqinnwKuhR3219mOQcnmiwbLtHNGSDJH+UbOlta6bDsPO+r11tri07dxCcRy7MxAX9O5HaWI8VW9An2Ngg7WUIDRK8wZnhmb/B5hlngL/lyOPKsdIkvUNwNiwYEV6yoF8eduEddWlt0lY6tMm6sukgBZNID6RsNarIgsMQFBOw+a+V1zkSARq046hQG9DFa1JY2BYGwVI2uv8ADVkqfAM8eIwTQHtmhZFbqLayeaEqUCPBRwADfdGbtHDVMGTZ2ELEo62Arit9zp3oqSa7fcn5oGwcu8Uk4fmelmjIsDo6tVSBOrG6pMq2ULIWbb7Ovmxjr5nyMccmhkeLQFV0Z9csN7jpmws8JB7WHtp8ep83hvGieyRRLEAY9b2IJkBrRIauPfTol2KHSTQI0hauKzDNZaFMkk0sTtOx1qR1JFOXRdKp6dIFC7NbnycSPNnGhNxDMJETLDYWaqIdxCESJR8Jch1WAWlI/SDihcW4a0BWbIyu0cLKzRHslikjN/nRrQ1LVFxswXUCaYLZOA80ZVzIytIXIknKUYzGw0dwYXq0btsQKS+304DOzEWWabIaS88WXSHLl/AKpLPEZALJUPJoPm6FfGOfJnOmahyea/FmSWOLpMwj0h0jdQ2kC10CQNWw7QjkAEE47+J8BRshllI6UxkdVcDQU0ZZ5kaxRUdZNX3sn2GIf8UYp81lyxeNskhYKDWpNEwG433/ABA81buD4GA27ytzvDn8urZNSpsJoYAdNR+ohSRpAuq8kBdvawSusERNE17eWZmOw+7Mxr7k40nxDLCCCeHLgRzJmIi5BR1PXDJoZXBSuvDRsGidjTnHdy5xmbLZTrHN9RBPJojaNpiSRHpYd6qgHVJ02ATooXvgNvZYGCIyTENI3c+nwXNBY0v2GyL7nYncnHVJG2mKJqLytqlrcaV7n8+VJKR/s4+MU9PqfG0KTzRuRCGeRYgCC4OkAdRlBZSJCUBY9oYal7sWDJc0wSzdRC0gMaBempkKi2LFgoNWdI0iz2XVEEhJR5MPNKb8MgNDS1hFYLrBsgWrV9/3x05XLokEDqihgY92FtcrKrnUbbU2okm7PucZfCZkcyuh1K0ikMDYb8mKiCPaqxjkE5OQAbqsoUD5Qtpr+YGA5swhzI/gzJo/aZE2/wCKNSP/ANQ/ix8zEQy8hmXaOQjrL7BjQEw+PYP7V3baTq7c/D+Iy9oRqIWSM+wcUyHb21AX8i/nERxnn3KQwFpSX/LLPEoDsg2UrIPC9zBCG++1BiAmpYjGxkT0neRPv/Gv3+R7/uN4XmjmqGHSFIfMC9AAJoba7YCiKIBUdzEqB3FSKdmfqIoAy05KAdFXjQldOXdow7NMwLNo6mg6QhPTkNiwRWoJZPx8bSEsGhKgNpARoXeLpqBsAXy90BVKTuScB3pxXM53NiWct2RNIFH+EIwWdlFDdepBEwZrO4s7Y5/S/wCo+Xhz02XkQg5iVVSYNqUlBpVSD4DOXYMP9YAdheKDxLi4sZfLSgKIyhlLNZGrVoGgWxJBG13ro1vWLkeXiNiI2Gxd/IomgkZJANuGTWDRKvuER2wHrzDGm+Tvqf8AgwuXz0wkh2CSsw6ke4WmB7pUBNaqsBTd7hNxRShlDKQykAgg2CD4II8jAcsMMMAwwwwDHFkvHLDAYD5QFmUppDUwcGiHChbA/SaAojzRv7685x5ZEM68TRSHUOubVQU6sJBHVFA06UrGrB0g7gb7SIxh8S4eJVIoE0RTelgR4YUbH8tv7ENZ/UPk/wDHZEOqrJNCGp1UJJROoWNWkqQSTRKknWpUWDrHk5VCywuOlISEdWsamBYqpUgnVVigp1DYAkGOffXBeETZeTohT0VH5Lhr0CrMMgI1FVNhHNkig1lQTR/qp9MlmDZiMCNwB37KgIskS7bA7VLdD9VDfAVrhnDUM7RSaiZXVRGjEsF0WnTYWydJVRkePWrICNLAi6vzNw6bhebSWMtDMpJV1A0Sg3+bFpBTSymmjsgEkC1NLP8ADncxI8zM3TteoCOrCwYhtR3RgslEE7Hqb6WfUbjm+HRZ/KKk1SSRBmDO4OpgCNTN4IcFbfb1KTKGCjAUDlj6oEGYcQaWUSOZtaBS5k6XT0USFVSm3wKG1YtWUg6OYfOso0s+VZVUu6C4DJqDEkFC5SyLpdW1g41rxzgpEgWSo5tWhwzD5oFztTLsHNUQVcagxOM3iPBM5lpFSJ5AsZ6yR6zSuhOoqhNFgVexueyQb6ScBO8u5SSWUo7BXzKzI7tQUSwyGZXJGx0/hyNXww+TiTzWUCzNGpHRWAhQBS9QEZiVipNhgYtHn/R174rz/UgxKsbcOy0cqMmpgGU6ACGVUYlU1ozKSNiGuvBFr4FzHlY1XOtOoSKSxGGCySMbKoIjekjXbvWnZqJu8B08aj6WZgyKIWbLS5RpNI1ktIkxZiF/h1xoTvYVT9sdXHFXRLlgCVhjjRQh3UOsWYJI1Agh7QHbZAPArEtFlJ2zbZmMBGlSSHMFmIASbtSmbc0/TYHzX2u+OWgjlllOY1wrmMvm3cntZZMs+XkDbiux0kHiqU7b4CKz3MZyuVy0izF2EBTqSWwGZ1Quy1ptT0ihDDuKySd1gEdvMnMOcXiSdPOZhYXkRd2vdHCTRiMjpsQHB0lTfaSSbJ4yxwypNHmmZMu+YAkat45lZaffcflqI/2mGIuF26HEZs0paN2M8LbaRM0ojkRLvS35gBHkiLfYYCV4lzNmXgzUcbuTliwjBdiZUhmSpCl9M6YlftVVU6iaOgFZfh3C0ziRJaCOdY8pMaKlZYfxMlR2AdYkaAkkAnc+dWI6SCCDNZUTzLBIESbM9Y0rxCN4XUKAGEkkVmvJZyaF7VqD6mLlITHlEd2kmfMMZxQhnOkK0eh7egGvXsbFg72Fr4/wKCWQ5nMzCJpIc7A5Y1EuZifTHrYD9WssbB3Xb7VDmT6ldRYRlEeGWMv1JCVfWzu7llFbankdt/G1e+KpxTmPM5l2aWVmMlagKQORVFlQBWNgGyLJF+cWjlH6dapBLxAmLLRk9RQfzGKHujoeNNrrI8FlQfmMFARvDuEFI10xOcxLajfaNQmo147mX1f6tDZ3dazeYeLLlv8Aw6VJmQ6mSUhQsRQaUhjQ2B0/F3t6a7bNklW7zjyqVjBfpxXEuXy8cvZChrSCT060WS0quW9BeL5f5dgaBs/n6/NmXpxhWbUCSSsccZBYk6AASqhSBqtu0IXgXIjZkMRPGG399ag3R1shLD3IZVZTXnzjcv07zmdyCLlcyn4rKjaLMQAv0fJKSoQJNI9jp7fG49MpytyxIQGkgTLoNOiK1kmVQNmc0EhsAflxLW+/uRfFWsB9wwwwDDDDAMMMMAwwwwGPmMuT3I2l9vItSB7EX9/Io/8AI8O2VSkirdd6E6hRsf8A5Kw1DcbiwR5GMvGFxHKM1PEakTcWaVx7o1ex+f0mjvVENccyfTsZfU2VijAkPoUFSGCkBVUnS6spIK+o2yjVqpevkCWJITlyenJE5YKQVBJ2Okgao3BJGpdyGIKkChspVXMRhqK6lIIOxHkFWF1YNivYjbFXzXDlglV5B6WHex6Z0CtIWZT33RBSS/FAKvkNK/UDJJls6OghE4dWQdMESxyekFKMb0bQFAUdNiqkHVYMpJFn4mB7Ggaw6koImIJVlY0yaVj0sG9IhjfuEUhkuv1E5HXOASppK+QRbKCwI7lU3puraKmBolZKGmqcpZBzJJ1NmCJ+cQGlBXSVWWVKjkUMe2QlWOkXp/KkQKfxXgQMix5kOSkgV3ARJFUsVIKnsKs16GJASTVGxoq465Pp3q6yxFzIqGWHyyyiPaSL0Buoa1qoBNBlcKytp2YnCFzJGVnGiZAemdOzoQbhF6QwKJYQ6bVGWo2htIvgsDwZjoT2Gi1tE/67C9xUmgzKCt3WtHVyFBmDhq/KcyzsnRZ96CKzDcDp9IIxPgLGWCmrBI+1bK5fWbPcPResW6pzEUxWNDKGXSzKsps1IrayAovvJJ1XjK5y+k4GagzmU0okjIZFRSQjsb6o1alK2RaEKD4FltpuLlpck0u3VSeI5np7jTPlqWVVpjbNFKf1WTGbPvgICblidl/DZqSKWPzGJZzE8ka0KIgjEs7Bl2J1CgNrAw4ryy44a8Ml5hYxIyASrJoeMiWu+KORdUSTLqAveu7apzjWdnhWdosl1FfLBI11LpQl36hMZm1fmLpp0s3GBRxXfp1DJHlir5WFpsu9hVX86RNy6t0WssVLx94IN0fBwGqP+707E6Y2YXQaioaxYI1gHcbjb3GJvKck5jovriiTa9TBy67gmtJ0DZf1exNecbHy3DVj1RvBGzx6ouqUmkdoVvplnWaJa6Ji31VX7UJvh3DGaIpLDDJA401E+Zi1oQwrVNL02N7UrN4PyMBr1+RY3ki6CEKqrpAJV55L7nS/zEhG/wCYwsgdieSLhmeUXeBVUCVxoUIfGkenQpOjUANMeolVDO46ltMbVHw6NZdozFt3AhvTandpR3jUaDMT4AWMkBhPcPyDettSgWfB1sPJABtlBre7dzVkVWA17xfkyVpMlw9AJAD+JzkhUGMaLEcZXYFNWukJtzbNuXbFt4Tym0ojlzSpHLEytEiNrSOj3EA7FjvTewIqiW1Z/LPDiyTyTLZzMjswYCmjICqhAsFVRQg83Rb9dCwha8YDry+XCChjtwwwDDDDAMMMMAwwwwDDDDAMMMMBgNljHKZE9L11FvwQKEg+9ABh7gA+V7s1owfIBsV+4/zx9IxFZC8u4gb/AAzfQb4A36Jr+Een5UV5Qkh9h4AkTAwflC91X0MN7BTYDzdit622xjTcsxrI0+WVElPkG+m1k6rUbBms2wFna/GJ7HW8IJvwfkf5/P8APAVwcEUDUYiFKi4tmaH7oUNsAVUqFNjSKulVJd+GxykOaJKkEgeQRsf3Fmj7BmHucZ2n58/OOAg79WpqIor+m72P2Pkbeb38DAcJsirRGJrKlSp3N0RXnzde/nEDxeEyQxlvXBMqybgUsgMLtfx05TIPHgbCqxZaxg8Q4aXJ0sF1o8bmhZBU6WB+VPi9qZvtgKtxrJ6hGzOBrUMVeUDSy+VF0CFNfJO/xeOHA5FUSydISEymyFJHVDn9Slwtbg0LBq6xN5RGeLfpx5gRsbZdXTc3qIs0VWSzt7afkYqnD8pmmzsIOSMCgy/iZIynRaNozSoUbU1ShSAV1LQ8b2EwvCEecuIgWMaqlHdTl5GU3qUi9DxkGrseQKOLDkOFIBZVg/uTs382DEsD8FjjGhyKLLHJG+ld7DFgSHVU/VuTqSLY+5P85vAcEhUeABZvx7/OPhclqratzfv7Cv8A37fOOzHwDAfIowoCqKAAAHwB4GOWGGAYYYYBhhhgGGGGAYYYYBhhhgGGGGAY4ugIoix//P8ArjlhgGGGGAYYYYBhhhgOkZUBtQJBJJPuDYA9/HpHivGEMxYuCjLpbSC1U40g6lonbet6Nqdvc92GA6s1DrRluiQQD8EjY/yO+OwY+4YBhhhgGGGGAYYYYBhhh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UUEhMVFBUVFxcYGBgYGBwWGRcXGBgbHh0ZGxsYHCgeGiAjGxsYHy8hIycpLCwsGB8xNTAqNSYrLCoBCQoKBQUFDQUFDSkYEhgpKSkpKSkpKSkpKSkpKSkpKSkpKSkpKSkpKSkpKSkpKSkpKSkpKSkpKSkpKSkpKSkpKf/AABEIAO4A1AMBIgACEQEDEQH/xAAcAAEAAgIDAQAAAAAAAAAAAAAABQYEBwIDCAH/xABCEAACAgAEBQMCBAQCBwcFAAABAgMRAAQSIQUGEyIxMkFRB2EUI0JxUoGRoTPBQ1NicpKx4QgWJKLS8PEVNIKD0f/EABQBAQAAAAAAAAAAAAAAAAAAAAD/xAAUEQEAAAAAAAAAAAAAAAAAAAAA/9oADAMBAAIRAxEAPwDeOGGGAYYYYBhhhgGGGGAYYYYBhiN41zHlsoobMzxwhtl1sAW/YeT/ACxQ+L/9oHh8TaY1mnG/cgVV2+NbBv56a+LwGzsLx5r459dM5mpajZstFfakNGV/gNKwNH7qv8jiAzPNPEpkKvncwwFlozN0yF9rJI1He6AO3x4Aes8Lx49j43nIQoEmYhY339WZb8EEUa2G21ij/PEtnOduKiJJjxCZkal7XKkEg7GhQOzb3e14D1ZeGPM/DfrDmItJM85ZdO0gMo2rz+YquGF32KRsQ1421yr9ZMhmlCyzrDKNiJB0kY/xIzEij8Eg/bAX7DHCGZXUMrBlYWCDYIPuCNiMc8AwwwwDDDDAMMMMAwwwwDDDDAMMMMAwwwwDDDDAMRvMHMEOSgaad9KKDt5ZiATpUe5oH/OhjOzOZWNGd2CqilmY+AqiyT9gBePM3OvFpeMN+IGtVDukaEjSqgMwG5pexNbMfcOWIVYwQgOJ8cfiWaleViZJ5BpBCnpxg7IrMw0hV2paLEbn5ksjwCAKZIZs0hR9PUWONlJUeoFpo2QdxBALeDufaPbJpl0QQSlsy7Kt6tIs1aqgFshtRrkKht9Kkd2JGLLDJRrMZtEjkkBTYBVitoIpg4VgSx1RoBtpNiiHXNkIwzElZzKwjDRgvIHIFXHNq1GvPTb7B12B78tENEcUfTuPqWspZ1MyqA3ThcFDJVmiaeqCqxUHv5jzL9JNOZaVmUqshOvqqQqvEZFA1jusCUahqIpLUy9ef4i2Zg6L5RZJ41KhmLLmlvdVDttOoI7Y3XqAdoui2AyOpBGyRSDoa1SQsjMctKjgAOEkUvpog2lUEdSnZeJLOcvxtSW0tdyGNxrJOpVKMLQtaABe4MAAjO16avBxD8VC+UzR0OjO2XLghopCCzI1jaJ9NNfpdlfxrxFcH5klgAiLAxqzNpYBhdqxTcHtZ44iR8oCK3sJXP8ACYzO3Vt1CrKWROi8sLAfmaDa9o1FihbwfVuwj+J8G0l1y6kroLWwUmRVN6k86SFNkKTa9w7TQyuKcZqPLxw6uorRzRMG16TJGnVS2si8whevALt84k+XuaIxlZTMFDASohHa0bENJlhCBuoWUzA1sA8Z2KKcB95B51z/AAqRF0O+WlLEwsNjoJ1mMn0uKNj32sbg49Ecs855XPxh8tMrEiyh7ZFqrDId9rG4sbjffHkriGb3ZTI7sjDQ4JAoKFrSwBGkKoBoUBXgCprg3N2YgR8xHOuoyRqY2BNNpYrOtbKV0kEDyGKkFWK4D1thiI5W5hTO5ZJkIDEASIDZjkAGpD+x8fIIPgjEvgGGGGAYYYYBhhhgGGGGAYYYYBhhhgGGGGA1z9WuNygR5bLgM5BlcHwRqWOMNvQUu5ayR/g3vWNW8OgCw5d3ZlaYtJr0Fu0apJMzKpNPvGUjjNA9AudtjafqhxVspns07DVrTKdNSfYpOv7+tL/p84p/AS+dy0ytGqxQxlldtwZzEsTMSx9gWkFDYgVvVhVeCSyPmiYt2cS90rnsUq2qV3BHpTUxJ228Hwdocq/SuXiUDSyZpY4HIEJXLIrvGgKaxuDErAVQNsB3Yis1yx+Gy8cX5Y1SPFZKtrkVIyztYA6Ycu330ZXyQcb+5f4ekGWihj9MaKvwdh7gk1+3tgKny79HsnlNHmRlKsS24ZlNglGJQe9bWNTUReJxuQ8k0rSvAsjsuk6+5dN3p0+mvtWLBhgKNzH9G+H5zdkkjffvSQ6vJNESalIs/GNd8wfQGWPUMsTOvmM2iSBu2w90hXZqFg9w+CG37hgNAcM+imYjjV3iAkBZ6ciWmChYo6j2IMjM7GqAVbPk4jZ/oNxBU0xiNiXe2LhQAhAU0TsGBZr3PaBQ9/SOGA82536GZ5JZAyHML2kSI6qXdhZFO1juO7t4AY0TQxXuZPp9m8gFXMKBHICyvHcitIiNSWBsTfuBsSRsMesZRsdr28fP2xE8xqOk5cK8eg6o2IUEe51VtsfBNHwau8Bq76DcTkkmljYUY4iJCoNEiQCJWPgso61H3VgP07bpxrH6b8sS5TNTsJjKkjomnQECRiNpLcCwCHkVV0sbGravTs7AMMMMAwwwwDDDDAMMMMAwwwwDDDDAMMMMB53/AO0PGGz0boSdMAV/jtkbx80Xo14O3m8Ung3MckEkUJNIrBJFYCqMh1DcgeCdzXvewFbG+v3DipjkvtLMu3g9S3rY+VeNib/jX3utT8WzrSTtI1C2MlKQQody9Ctju/8Ac/GAs/8A3kScZcGXpuSvVY1USQl3dowwotJ+WwruLRhd9semuBRKuWiCihoUgUR5F76t733J3Ju98eUuCcIilzcYVpFhoCUnZi3TZnj7aIB0st+wv7A+ruDZvqQq37gHzYBq/wC2AzsMfFYHwb/6Y+4Bhhj4zAedsB9wwwwDFe4rKNbV2yUQDujGNRvROzgMSfgX7+89JJXkgbgf1ND++KdzHCoDh49Vm9pTsKaiSwBULY8kqLr7YDP5RBEubXTpCyRAeLr8PGdwKo/avjFlxT/pwHK5p3BXXmAVBNnSMvCB59I+29eLOLhgGGGGAYYYYBhhhgGGGGAYYYYBjhNMqKWdgqqCSxNAAeSSdgMc8QEkjZuWgqnKwuQ1+Z5o2Gw2I6cbBrvdnQDYKdQdsfHeqxCERoQQrSXG7sQf8NZEqh/EQ10e2tz2RcLVrEhkZq/0jM6/F0D0z+1A4zJFLbnUB7qVV1P8hbf39sYQylMVAABqwh1JuT6om2UfJXc/O2Aon1ZykbcOk0ADpHUipQW4w1smmt0OxU+nuNfPnyZ01iRl1BmYvH3LR1bqGr4IrzXv9/U/HOBmSom2SZmjZgSSq9KTv1WCGCLpDG61aTrU0tOXlLgzZdpDlMw8EkhU51pARqMhTq31QwTWfUI9J8nbfAaYaVGly7shZnQl1UepzJKFAs+COnv++N78l8Sd8rEWkkqOONRsapIYlfUyr6mlEl7k0hrc4pXM30SbIpJNDmg3kRFyISt+zOTpJKllu13o7Cyu1PpXkxFw9E0PGbLMrsWcM/d3GgLIINAbav6h38U5iTh+XOYntRppI68HfSu3at14rbckkL2xHL/1EzWdQNl8iK1HU8kuhAupgulVV5D43LKvg7CwMWjjsURKNMqsIrkUSGkDKD3eCCyrqq7q7Hzio57nwm3kZ8tEV2UIGnkUtoD03bl49R2kmIDHwAKJDo49zvxfLOT/APTo2UbaUZnBvVTBxRPgWNAre6tcQeU+tOfilK57hw6V6SYVex43BJZHFEe4u/OOWa+oYziyxZZOISN33/8AaS+kqrBV7hVOFDLfrumrEXyflxmgyvmHR4w3S7TbKbL5eSNmtH0g0A3cN19LWG3uCcYjnKPE2pJA5/STtoG/hh7jcXex9sQ31G52jyATqF+6zSGmIHv/AFoAed7BUKSMvkrK9NQismy22kncEkLSnwtq+9WaH3un/XLJTSzZBIQDq6+rVsgoR7ux2ChS937FvmsBicu/UrimaYyR5LLaBShnfTIFAB0lixOptQIsV77gE4480cz8SUhpMmksZD6xFt3AkLqTWzEhQTR++wKGoXhvFMtw+JPzM9PHr0FozEsTu0av2B6loAq2/YdQNnYHv4lzEwVWVpGYGO1ljEcyGVAqORFaTwyEAFqOlmXz2ABs/wCl+e6/DklskySTMbux+c4C92/aoVfjbbFsxQfo5q/C5ksD3ZyYgkk6jSBjv/thh+4OL9gGGGGAYYYYBhhhgGGGGAYYYYCI5i4t0VREJ6szBEAUuwHl3CjzoSzvtekHzjq4TkYsvCkSLmAqChZlJO+7Gj5JJJ29z4xXeW822a4vn8w7lY8oBlIlOygE3K/xZkjAv4FH2q5x5tGUkSq1DcgqQPvtgOtgrLSySR7neyG9vaUH7eRjmYWAJLBwB2kgKw2NnUtDfbwFrfz7YhzyjT/4nc/KruNX2UV7jHZls4xY6ZIJRvQU6GH70zhvYeBgIfii6IpI5DJJFIJiyuxIEXSfWokXuCmr7iSLNE7AQ+c4ymR4TlTmDGQ0QVgyDQSy20SgCgAutVWt9IFjzi2Z6JYySAVBqwBaH5seBY2N1f8Az139SeWTIuSzMTSHLZVlDhbZo0XdZqIawoHfY1be1Ggx/qfJMmQ4bFL1SWSpYgAWkkESKEoblgXIoe2o+VF7L5WzokgWjZWgx3I1FQxGo+oi9yNr29sak545mj4hwsTwC3yebS2oOI+9gJSXXdJAyEgj1LVULxcPprxCGNBDHMHRiWQWFsuxZiq+WUEkA+aB20iwF8zmUEi6W8WD4U7qbHqBHne/IxFZvlGF4pIhapNqMn6y7nw7M9uWUhSN6AUCqAqcwwFF4XyLDw5XlBWSV9r0BAsetWYLHH53Go+boDYbYn4OXkKsxRQ8ujqNpALIjFgpFVvZvYbuxxNFB5x9wERwvIGJ6XZDquwAzMDQO32Hk+bH2xDfU7lz8Xlo6Yo0cytqDBDoYFGGo7bhv5kDFn9Kk7NRNAUvvQG/v7X/APGMXmTLl8rMoq9DEX4sC/8ALAawzX03izLRZinjaiCyFPzBEdEZXWnYxRV8MSKsBjucXmnh34nqu66I44iiVdKGFLGQ1GiFQ2SG1KtBAWJ2twV0McbKwZZEDjz5az+1e320j5xU/qfIenp1WCLIqwtKb96+bO2x9yRQZn02zkOXymWyZOmTp61JvTMXJdtDsKYgsbWyR9xvi7Y13k+AdTL5dJLcDLRDVqIK6VUh1Ishh8jSVpd9xiVy3GpMpQnm/ExWe5VaSSFApOqRo1plFUTpBF2SQe0LfhjjHIGAZSCCAQRuCD4IPvjlgGGGGAYYYYBhhhgGPjmh8/54+4wuNZsxZeaQeUjdh+6qSP74DVv0ck60czTqMzI0iyqCyOY1kaQl3UnSjGQSHYFu74rG0F/EH/UxfA7pf/RX98ao+n2ehgzUcSygGWNUeSwHkLgPAiKwoKq602GokofF1tAZjLsSBcxFA0GmArai26g/a78nAZGog086g14AVfA3NMSf7++OM+TV/LI529aK9De6qvI9/tjnE5A7ICvxelB/5SSP6Y7g8n8Kf8Z/9GAh5uDxKFXqmB2J0mFjCpatvyyxVth4IPg/OMTL8JCSx3NIGeRnBDCMN2gmPQo6bhgGdtIXuDMACzE2Rg+1afe/Pj2rfEdxbh0kg7ViJVg6MzuCsgum2U+D7bgiwdjgMDjvLyyQ52GKGLVmYmYsVCBpNJCh2WixsWGu1/pik8hcXSeLKstNNEul5CHpjdyUG3FBYwXAFsGrtBqW55+oWYyECmfLGNyzBWifrRMQpIGs6GW9yQyeF2vyNefSfjceRikmcoJCygqxaxG53kK1ZAFadNg3RILJgPQ0cgIBsb/Hi/tj6r3/APFf88YnC89HKtx+BVijQJUGvi6I2Hi8ZuAY655giljZAF7Czt8AbnHZjB4rnI4lLyWwVSQirrZvbtUbsfbb5wGVHJqWx4IsfsfGxxycWCD4xp/ivMM6NIY85mdEEmsCCLqXGx2EvVsLpCnxYYMDpBvETk/rsOiY5i0pHaW00zgOaYaaA7dIIbydiNycBtLl7OlYNLMAUZx2oAEVZCArItEEgXdC7v33o/O3Fm6rKqkMW0iixcSG9IABu/FEd3lqFJiK+nnPC5iaStSuiFY4aBEkestrO5JkBIXSoqqAsm8Z/Ay2ZzyKyqwW5tOoEuqhqYgAr2yaDdUTuC1KVC4QRxqyrp6rIl9SSVmtqAJ6ZpfYEfG42xnPKxXXLqMYBO9RKLvyJdIIqv1eL8b3xmy6I4ClmkC/qZlBVjRrToF3t/THyCVdZpU1N40i22Pu4UtVkCz9z84DE5S4ksOYfLa1aKXVLlyjK6qxJMsPYx00e9VPsZK2WhdMUzj0q9gKujq6yp1JVZkdGtWCmb0tup99LMNvGLHwHjKZqBJkruA1LdlHruQ/dTt/f3wEhhhhgGGGGAYYYYBiK5ryryZHNJECZHglVANiWKMABfyaGJXA4DzhwqI5fpylRIc0D0ozGX1Rw5VW1AndDrCR6vcGQ7VjfeU49C6Ax6jsOxULMn+ywUEIR8GsaZ/BKhzeXkjZsxlIDlofOpklizKggCgysekRsa6gHkXi38gcYTJyycPcU0SZcE6tZlzTxBpBZoAnUoUe4iY+xwGxUlY12UPfUQD/AEF/8xj4FkoWy370p/tbbfzvGO5mYWWSFf8Ajav3NIp/kwx8GXUrdyTX/tbGvtYT+gwHOdfYzsprwNAPnzWkn7Y4+k+qZzfxsB8XQG373jsjjeqASMUAKGr+woD9t8Jswl6DJ3V4U9x8b0vcP+uAjeNcGGYiEbCXYqysSpplOremumAMbVVq7D3vGq+bYJHfogdP8KFj1sq69EbkmRSwBkXS2XWvTqKml0kY3JsQCI3avF7HfY7OwI8YrvNnKK5xW1JHG5sahIwZxW4IUCzQFEk1W4I2IVTlbmyWKLo9VJCWID7lAyKush2rV+mQkg2cxHds5q75nmGRYI8xFEczGD+b0x3lK3kjW+8A32+SCCL99NLwlMvNnoJJBoJTTUa3EGDHSqPaFyoKkeNSeR2sJbJcXzKM2icRs0aHQXKJlykRZUdmXT2JcjML16mNDTRCy81/XDLZZCsKmSUoCtjtDGrVlJDqQDfcFBHgnGoc/wA9ZjMyvM2uUGMrJ6WKqzMOwBfy1o1RLett++sbpzfBcvnIIZJ1Mz0V6zakkEhIGxQjRY/SPT4Nadu3I/TfJ5eZZ40UZhGCr+a1DtNdt7Gv3JC7b74DWXCuXp5kD9LMxCRmkcZfLO0jKwB09WQJElsQNKCu0k7BRjMg4LwtsoMsmVzpmLa5WTLu8kIDbLOaJXYFT0xVhiB7Y3VJO7IPUWvSemUu9rNvsK3Nb+PnbEFxebNPI0QeVBvpKgoJK8r1NAKHyRpYmvc1gPLMiaJDuY61Da7BUEUQTaksN7qrO3ti7ctfUFsnJLJLAk0skIWIAho9zZLAHeyFBUGxuNqAE/zxySBJl0jhBlDBqlde6M0DFMwK6isgCKVckhyLGkVy+lPL4XNu0MqV01LOAQ8SszEKNdlmZVphQ0kjftAYNk8OZn0GRy0hQatCM8SKapBqAJoeSaJP2pRNQZhASNTEUQQAEC0PBWRrG/jb+wxgQ5V5HGpVPaSD1Y5CKJ2Frq3vzfkDfYYyczmWjGkrLGFF6lhaVfO9mF7qzZG3zfnAYgR3sM6qVZhTSRqSAaL103Pso7mP9hjI4PGYM5Ip3XMIjKwfWDLEKfV2qFJjMVVsREfFUe7JwvIuo1L57lllhaiPGmrHyLYnewd8YXH8kIkjnjWSKSB0bWz2vSLqsqyNbEqY9TG/dVPkDAW3DDDAMMMMAwwwwDDDDAUXm3lvTmfxSKrdUxCQEEm4EmoivIdXMbD4AIxQOP8ACuoXMZYz5rOwdKNnIb/w6SRyOzq16GdHB07/AJYPsK3Vxvh/WgdBWutSE+0i7ofB21AWCCCLBBBrGrMpphzWZkS2/BRAKWoHqyz5mSTtJK2lypYvcWDV4C0cuc0RvmJIMyWeWInpswsSKjugKxrelyUZvLMwtrFFEtizzP6YxGPYyHU3/Ahr/wA4/bGlc1mnhy/4pr6s2cbStNrSB+t+HRwTqQdRJPTvpkNkEkY2TwTmZZ5XypmKPCJC111JIllZFcPuoGkKT+ruB7fJCelVFYLNLrZvShIAP7IvqH73j60pUdipCg/U9Ab/AAqkfYbkfsccMqARcChVIH5rCy/3F9z/AO8xrcEasdqhFb3llUfYsL/oqX/K8B1yEk0Elk38301G37gsP2DecdkaMuxKRivSgs7fcjf+S4ZmUjSZJBGNWyruX89tkWb80oB284+IGolV6S+5I1SH70L38eSx9qwGuPqb9N2mmXP5ZJHkRR1Y7tpVXa47NiQKdhVGhteza14g846cUmvqRdfq6hpJBdGPeyhlaqQK6qNLLRIej6TMmkWTQodz+SfsoqiRfiv2xRueOQlnDSpHMXXUyujhZA92SIxXUU0DVhrUV7YCuNzE0Tv1VYTLGGolkAVdQX+B9BfUBddqM7FCwY8eF83NC0eWSNgTGqyK0YASRCSZ3YKPUA9qQA2q9Q3xr+XiDxAmSUFjHsul5IzHRQhi9kAugjJU132CKYNOw5mbqytOkbNJIUkjPcQnTV5WeZjqRN2saaJeS/AIDffBOKrLl45AUOtNS6G1gpdAg/tV/e/jHXzJx6PLZaaRnAKJYHk29hBQ3Optv5H4xqLhZkmgWJ5QqPKiu1BCRC0gm1/qiGkEMp00JBVrqB48M4vnJo54ZgA2Y1xtIyq/SzOXKopkBLUX0pd+mtQ0qrNgILnHmMz5iBZZYdIUjqaHQN1QEJZS5ponFMb1KYgQDVYzfojnXEz00bsToKupdtwWAi7gqemYk3uB4xROc3T8XKQhR+rN1FvtJ6reB5QgdpB91sUDQ3h9K+UhlslFI4R5JVDqZIwskQlW+mpBLEHz7Hc7C6wFreaaxcNLubUBiG1GgOi1jbe6PnHdBmW1dr0xHppHqq8jSjnc3sT717Yy8vw1gNQrVVAWwFWbBssQdx/QCtsdss8ZGidAo2/xAChJNCnPbd+2x+2A45goRckZ9u9FJvbyDGS6j96xHcb3yc7RziSPpOGB0yUughtLDfVVnu1X499pOTIug/Iet70SW6n7A3qT23sgfwnFf5ulj/CynMI2XlaNlWRCSHYqQIxIgBYMaXQ4UtYAF1gLbDWkVuKFHztjnjhCTpFijQseaPuMc8AwwwwDDDENx3mePLo+j86YDtgQ27MdlB0g9MEkDWwAF2cBM4q3H/qXkco5iebqTD/QxKZZL+CF2U/ZiMaX5u5u4xMx/FrNlss2zCAERouqu6RL1e1hm3sUBYxG8r8MhnkDxMpYKp6QEerUoolRp1bbnUB8E+MBYef/AKyZvMxiPKQz5WJwxMm4kcL5CsopAK7qJPtY3ugcC5h6IkSaSUo0UgRVawsjnywJANi99/V9zWwclwRbYCLQ8tgmIv0pYyy+VhJshttlUH+M7jFI4/wmOEaUEivTKXNPG41Ue4EoNJIHb6TpG5tgGwhxCLNdfNPFpjgbKSPHV7opdUXcAiRmosFsDevNxcWXmSSZu4zJl1jV7YaJJFQK4UHwelKT5FWSCMVbg/NLiJsnm5Xjh02hWNX0toKhiBRe0IAeyQEQA1jYXC1Ocmd0boq2TKosjGRVRYGGsgUCPzg3vTSnc+MBZOFc+vHHlYs+Wfqi1miP+Mjaum7rpUpqAOyEsxHijRv6uAirl1SiAVI/wwp8N2+r5oefkXeNODIgOc1IE6OUnZljU7uyTSfh4wPgI8Tk/pVbIN7yPEOa87w6TiCyqJMpA0RiXWyOsUjgCON9BvtIuz2j0kewbNykYDWLlfcPI1Uvyo9h7DSo9tze5yYptQOk3X662v8A2fmv/Z84r/CeZMtmVy8ero9WPqRwG0MiAb0aAdAN+07gb7WMS8btN6Py4RsCNmk/3a9CfDeT7UKJDnrRX0oOpL772VB92P6B8AefYGjXTODI/YNTJ+pr6Ubf7oI6jj+1HuXwfmTCyFkiXTACwZhamR730kbkWCGbyT49zjtlJLdGIaFUd7AUFBGyL/tHY/Yb+64Cp84ckR5hZBHKkDEVKwiBBQq3aaI7izGqtqkbY2taUk5gmhkMqRdQOHqWRSQ6GY/4o0gWokeJjHQBYVTKDj0nm8qCBl4uzw7MtEoNV6u4EF2YEAnf1N5XFV5o+n8OYWVAilV1ytY0nrNEQoTp6Qu+l2u9Xb98BrDkLmVYhLDMzpPHIpjjk1tcpXpudJI70pSBIdgGG2o6ejOadM1UrwCNo9Dayja1YtGpUM4ReqjLqYJ5U6cT+e5ChyhiaBXY/mFdTMsm4pSbDIkiK7HUFDIYgwRheMzlzIZqJXhXogzkjqIDN1BMAy0V0KqkdQMX0lQyUppSA1XwzgJzOaQRo81uWlWIbompSTRAC0GI3JFofajj1TBlmVAyMJlYAstjS1jcxnxR3OlrG4orio8lcm/hMrG0ZaQpIzyQ9g71ZgQGCAmRPA30tpA8FWFqRdP5+W7kfukjH6vlkB9MgPkbatwabcByiViNWWfxs0MlgA/F1riNV8rXhd7xnQZtX7WGlq3RvP3+zD7ixjpkywk0zREK+nZq9S+dDjYkXe2xBvxvaKVZuyRNMiUSpNlfNOrDyDRphXwaIIAffwBjswmtyemx7CSbNGiU9/G2/jFE+onNhebJ8OisPmZ0XMKCOokIZLG11qBvUPZG++LfxbjoycRaa5KBKaR3tXsRfsK7vHzRIB19yNlXznGZszmKLwLqqhStIqrGEI8qidZPeyNXuKDbeGGGAYYYYDqzWVSRCkiq6NsVYAgj7g+cdGW4XFECIYY0DG2CqqAmvNKKJ/fGZhgIPMZbUSAhFFVUADsXSbIqinnwKuhR3219mOQcnmiwbLtHNGSDJH+UbOlta6bDsPO+r11tri07dxCcRy7MxAX9O5HaWI8VW9An2Ngg7WUIDRK8wZnhmb/B5hlngL/lyOPKsdIkvUNwNiwYEV6yoF8eduEddWlt0lY6tMm6sukgBZNID6RsNarIgsMQFBOw+a+V1zkSARq046hQG9DFa1JY2BYGwVI2uv8ADVkqfAM8eIwTQHtmhZFbqLayeaEqUCPBRwADfdGbtHDVMGTZ2ELEo62Arit9zp3oqSa7fcn5oGwcu8Uk4fmelmjIsDo6tVSBOrG6pMq2ULIWbb7Ovmxjr5nyMccmhkeLQFV0Z9csN7jpmws8JB7WHtp8ep83hvGieyRRLEAY9b2IJkBrRIauPfTol2KHSTQI0hauKzDNZaFMkk0sTtOx1qR1JFOXRdKp6dIFC7NbnycSPNnGhNxDMJETLDYWaqIdxCESJR8Jch1WAWlI/SDihcW4a0BWbIyu0cLKzRHslikjN/nRrQ1LVFxswXUCaYLZOA80ZVzIytIXIknKUYzGw0dwYXq0btsQKS+304DOzEWWabIaS88WXSHLl/AKpLPEZALJUPJoPm6FfGOfJnOmahyea/FmSWOLpMwj0h0jdQ2kC10CQNWw7QjkAEE47+J8BRshllI6UxkdVcDQU0ZZ5kaxRUdZNX3sn2GIf8UYp81lyxeNskhYKDWpNEwG433/ABA81buD4GA27ytzvDn8urZNSpsJoYAdNR+ohSRpAuq8kBdvawSusERNE17eWZmOw+7Mxr7k40nxDLCCCeHLgRzJmIi5BR1PXDJoZXBSuvDRsGidjTnHdy5xmbLZTrHN9RBPJojaNpiSRHpYd6qgHVJ02ATooXvgNvZYGCIyTENI3c+nwXNBY0v2GyL7nYncnHVJG2mKJqLytqlrcaV7n8+VJKR/s4+MU9PqfG0KTzRuRCGeRYgCC4OkAdRlBZSJCUBY9oYal7sWDJc0wSzdRC0gMaBempkKi2LFgoNWdI0iz2XVEEhJR5MPNKb8MgNDS1hFYLrBsgWrV9/3x05XLokEDqihgY92FtcrKrnUbbU2okm7PucZfCZkcyuh1K0ikMDYb8mKiCPaqxjkE5OQAbqsoUD5Qtpr+YGA5swhzI/gzJo/aZE2/wCKNSP/ANQ/ix8zEQy8hmXaOQjrL7BjQEw+PYP7V3baTq7c/D+Iy9oRqIWSM+wcUyHb21AX8i/nERxnn3KQwFpSX/LLPEoDsg2UrIPC9zBCG++1BiAmpYjGxkT0neRPv/Gv3+R7/uN4XmjmqGHSFIfMC9AAJoba7YCiKIBUdzEqB3FSKdmfqIoAy05KAdFXjQldOXdow7NMwLNo6mg6QhPTkNiwRWoJZPx8bSEsGhKgNpARoXeLpqBsAXy90BVKTuScB3pxXM53NiWct2RNIFH+EIwWdlFDdepBEwZrO4s7Y5/S/wCo+Xhz02XkQg5iVVSYNqUlBpVSD4DOXYMP9YAdheKDxLi4sZfLSgKIyhlLNZGrVoGgWxJBG13ro1vWLkeXiNiI2Gxd/IomgkZJANuGTWDRKvuER2wHrzDGm+Tvqf8AgwuXz0wkh2CSsw6ke4WmB7pUBNaqsBTd7hNxRShlDKQykAgg2CD4II8jAcsMMMAwwwwDHFkvHLDAYD5QFmUppDUwcGiHChbA/SaAojzRv7685x5ZEM68TRSHUOubVQU6sJBHVFA06UrGrB0g7gb7SIxh8S4eJVIoE0RTelgR4YUbH8tv7ENZ/UPk/wDHZEOqrJNCGp1UJJROoWNWkqQSTRKknWpUWDrHk5VCywuOlISEdWsamBYqpUgnVVigp1DYAkGOffXBeETZeTohT0VH5Lhr0CrMMgI1FVNhHNkig1lQTR/qp9MlmDZiMCNwB37KgIskS7bA7VLdD9VDfAVrhnDUM7RSaiZXVRGjEsF0WnTYWydJVRkePWrICNLAi6vzNw6bhebSWMtDMpJV1A0Sg3+bFpBTSymmjsgEkC1NLP8ADncxI8zM3TteoCOrCwYhtR3RgslEE7Hqb6WfUbjm+HRZ/KKk1SSRBmDO4OpgCNTN4IcFbfb1KTKGCjAUDlj6oEGYcQaWUSOZtaBS5k6XT0USFVSm3wKG1YtWUg6OYfOso0s+VZVUu6C4DJqDEkFC5SyLpdW1g41rxzgpEgWSo5tWhwzD5oFztTLsHNUQVcagxOM3iPBM5lpFSJ5AsZ6yR6zSuhOoqhNFgVexueyQb6ScBO8u5SSWUo7BXzKzI7tQUSwyGZXJGx0/hyNXww+TiTzWUCzNGpHRWAhQBS9QEZiVipNhgYtHn/R174rz/UgxKsbcOy0cqMmpgGU6ACGVUYlU1ozKSNiGuvBFr4FzHlY1XOtOoSKSxGGCySMbKoIjekjXbvWnZqJu8B08aj6WZgyKIWbLS5RpNI1ktIkxZiF/h1xoTvYVT9sdXHFXRLlgCVhjjRQh3UOsWYJI1Agh7QHbZAPArEtFlJ2zbZmMBGlSSHMFmIASbtSmbc0/TYHzX2u+OWgjlllOY1wrmMvm3cntZZMs+XkDbiux0kHiqU7b4CKz3MZyuVy0izF2EBTqSWwGZ1Quy1ptT0ihDDuKySd1gEdvMnMOcXiSdPOZhYXkRd2vdHCTRiMjpsQHB0lTfaSSbJ4yxwypNHmmZMu+YAkat45lZaffcflqI/2mGIuF26HEZs0paN2M8LbaRM0ojkRLvS35gBHkiLfYYCV4lzNmXgzUcbuTliwjBdiZUhmSpCl9M6YlftVVU6iaOgFZfh3C0ziRJaCOdY8pMaKlZYfxMlR2AdYkaAkkAnc+dWI6SCCDNZUTzLBIESbM9Y0rxCN4XUKAGEkkVmvJZyaF7VqD6mLlITHlEd2kmfMMZxQhnOkK0eh7egGvXsbFg72Fr4/wKCWQ5nMzCJpIc7A5Y1EuZifTHrYD9WssbB3Xb7VDmT6ldRYRlEeGWMv1JCVfWzu7llFbankdt/G1e+KpxTmPM5l2aWVmMlagKQORVFlQBWNgGyLJF+cWjlH6dapBLxAmLLRk9RQfzGKHujoeNNrrI8FlQfmMFARvDuEFI10xOcxLajfaNQmo147mX1f6tDZ3dazeYeLLlv8Aw6VJmQ6mSUhQsRQaUhjQ2B0/F3t6a7bNklW7zjyqVjBfpxXEuXy8cvZChrSCT060WS0quW9BeL5f5dgaBs/n6/NmXpxhWbUCSSsccZBYk6AASqhSBqtu0IXgXIjZkMRPGG399ag3R1shLD3IZVZTXnzjcv07zmdyCLlcyn4rKjaLMQAv0fJKSoQJNI9jp7fG49MpytyxIQGkgTLoNOiK1kmVQNmc0EhsAflxLW+/uRfFWsB9wwwwDDDDAMMMMAwwwwGPmMuT3I2l9vItSB7EX9/Io/8AI8O2VSkirdd6E6hRsf8A5Kw1DcbiwR5GMvGFxHKM1PEakTcWaVx7o1ex+f0mjvVENccyfTsZfU2VijAkPoUFSGCkBVUnS6spIK+o2yjVqpevkCWJITlyenJE5YKQVBJ2Okgao3BJGpdyGIKkChspVXMRhqK6lIIOxHkFWF1YNivYjbFXzXDlglV5B6WHex6Z0CtIWZT33RBSS/FAKvkNK/UDJJls6OghE4dWQdMESxyekFKMb0bQFAUdNiqkHVYMpJFn4mB7Ggaw6koImIJVlY0yaVj0sG9IhjfuEUhkuv1E5HXOASppK+QRbKCwI7lU3puraKmBolZKGmqcpZBzJJ1NmCJ+cQGlBXSVWWVKjkUMe2QlWOkXp/KkQKfxXgQMix5kOSkgV3ARJFUsVIKnsKs16GJASTVGxoq465Pp3q6yxFzIqGWHyyyiPaSL0Buoa1qoBNBlcKytp2YnCFzJGVnGiZAemdOzoQbhF6QwKJYQ6bVGWo2htIvgsDwZjoT2Gi1tE/67C9xUmgzKCt3WtHVyFBmDhq/KcyzsnRZ96CKzDcDp9IIxPgLGWCmrBI+1bK5fWbPcPResW6pzEUxWNDKGXSzKsps1IrayAovvJJ1XjK5y+k4GagzmU0okjIZFRSQjsb6o1alK2RaEKD4FltpuLlpck0u3VSeI5np7jTPlqWVVpjbNFKf1WTGbPvgICblidl/DZqSKWPzGJZzE8ka0KIgjEs7Bl2J1CgNrAw4ryy44a8Ml5hYxIyASrJoeMiWu+KORdUSTLqAveu7apzjWdnhWdosl1FfLBI11LpQl36hMZm1fmLpp0s3GBRxXfp1DJHlir5WFpsu9hVX86RNy6t0WssVLx94IN0fBwGqP+707E6Y2YXQaioaxYI1gHcbjb3GJvKck5jovriiTa9TBy67gmtJ0DZf1exNecbHy3DVj1RvBGzx6ouqUmkdoVvplnWaJa6Ji31VX7UJvh3DGaIpLDDJA401E+Zi1oQwrVNL02N7UrN4PyMBr1+RY3ki6CEKqrpAJV55L7nS/zEhG/wCYwsgdieSLhmeUXeBVUCVxoUIfGkenQpOjUANMeolVDO46ltMbVHw6NZdozFt3AhvTandpR3jUaDMT4AWMkBhPcPyDettSgWfB1sPJABtlBre7dzVkVWA17xfkyVpMlw9AJAD+JzkhUGMaLEcZXYFNWukJtzbNuXbFt4Tym0ojlzSpHLEytEiNrSOj3EA7FjvTewIqiW1Z/LPDiyTyTLZzMjswYCmjICqhAsFVRQg83Rb9dCwha8YDry+XCChjtwwwDDDDAMMMMAwwwwDDDDAMMMMBgNljHKZE9L11FvwQKEg+9ABh7gA+V7s1owfIBsV+4/zx9IxFZC8u4gb/AAzfQb4A36Jr+Een5UV5Qkh9h4AkTAwflC91X0MN7BTYDzdit622xjTcsxrI0+WVElPkG+m1k6rUbBms2wFna/GJ7HW8IJvwfkf5/P8APAVwcEUDUYiFKi4tmaH7oUNsAVUqFNjSKulVJd+GxykOaJKkEgeQRsf3Fmj7BmHucZ2n58/OOAg79WpqIor+m72P2Pkbeb38DAcJsirRGJrKlSp3N0RXnzde/nEDxeEyQxlvXBMqybgUsgMLtfx05TIPHgbCqxZaxg8Q4aXJ0sF1o8bmhZBU6WB+VPi9qZvtgKtxrJ6hGzOBrUMVeUDSy+VF0CFNfJO/xeOHA5FUSydISEymyFJHVDn9Slwtbg0LBq6xN5RGeLfpx5gRsbZdXTc3qIs0VWSzt7afkYqnD8pmmzsIOSMCgy/iZIynRaNozSoUbU1ShSAV1LQ8b2EwvCEecuIgWMaqlHdTl5GU3qUi9DxkGrseQKOLDkOFIBZVg/uTs382DEsD8FjjGhyKLLHJG+ld7DFgSHVU/VuTqSLY+5P85vAcEhUeABZvx7/OPhclqratzfv7Cv8A37fOOzHwDAfIowoCqKAAAHwB4GOWGGAYYYYBhhhgGGGGAYYYYBhhhgGGGGAY4ugIoix//P8ArjlhgGGGGAYYYYBhhhgOkZUBtQJBJJPuDYA9/HpHivGEMxYuCjLpbSC1U40g6lonbet6Nqdvc92GA6s1DrRluiQQD8EjY/yO+OwY+4YBhhhgGGGGAYYYYBhhhg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MVFBUVFxcYGBgYGBwWGRcXGBgbHh0ZGxsYHCgeGiAjGxsYHy8hIycpLCwsGB8xNTAqNSYrLCoBCQoKBQUFDQUFDSkYEhgpKSkpKSkpKSkpKSkpKSkpKSkpKSkpKSkpKSkpKSkpKSkpKSkpKSkpKSkpKSkpKSkpKf/AABEIAO4A1AMBIgACEQEDEQH/xAAcAAEAAgIDAQAAAAAAAAAAAAAABQYEBwIDCAH/xABCEAACAgAEBQMCBAQCBwcFAAABAgMRAAQSIQUGEyIxMkFRB2EUI0JxUoGRoTPBQ1NicpKx4QgWJKLS8PEVNIKD0f/EABQBAQAAAAAAAAAAAAAAAAAAAAD/xAAUEQEAAAAAAAAAAAAAAAAAAAAA/9oADAMBAAIRAxEAPwDeOGGGAYYYYBhhhgGGGGAYYYYBhiN41zHlsoobMzxwhtl1sAW/YeT/ACxQ+L/9oHh8TaY1mnG/cgVV2+NbBv56a+LwGzsLx5r459dM5mpajZstFfakNGV/gNKwNH7qv8jiAzPNPEpkKvncwwFlozN0yF9rJI1He6AO3x4Aes8Lx49j43nIQoEmYhY339WZb8EEUa2G21ij/PEtnOduKiJJjxCZkal7XKkEg7GhQOzb3e14D1ZeGPM/DfrDmItJM85ZdO0gMo2rz+YquGF32KRsQ1421yr9ZMhmlCyzrDKNiJB0kY/xIzEij8Eg/bAX7DHCGZXUMrBlYWCDYIPuCNiMc8AwwwwDDDDAMMMMAwwwwDDDDAMMMMAwwwwDDDDAMRvMHMEOSgaad9KKDt5ZiATpUe5oH/OhjOzOZWNGd2CqilmY+AqiyT9gBePM3OvFpeMN+IGtVDukaEjSqgMwG5pexNbMfcOWIVYwQgOJ8cfiWaleViZJ5BpBCnpxg7IrMw0hV2paLEbn5ksjwCAKZIZs0hR9PUWONlJUeoFpo2QdxBALeDufaPbJpl0QQSlsy7Kt6tIs1aqgFshtRrkKht9Kkd2JGLLDJRrMZtEjkkBTYBVitoIpg4VgSx1RoBtpNiiHXNkIwzElZzKwjDRgvIHIFXHNq1GvPTb7B12B78tENEcUfTuPqWspZ1MyqA3ThcFDJVmiaeqCqxUHv5jzL9JNOZaVmUqshOvqqQqvEZFA1jusCUahqIpLUy9ef4i2Zg6L5RZJ41KhmLLmlvdVDttOoI7Y3XqAdoui2AyOpBGyRSDoa1SQsjMctKjgAOEkUvpog2lUEdSnZeJLOcvxtSW0tdyGNxrJOpVKMLQtaABe4MAAjO16avBxD8VC+UzR0OjO2XLghopCCzI1jaJ9NNfpdlfxrxFcH5klgAiLAxqzNpYBhdqxTcHtZ44iR8oCK3sJXP8ACYzO3Vt1CrKWROi8sLAfmaDa9o1FihbwfVuwj+J8G0l1y6kroLWwUmRVN6k86SFNkKTa9w7TQyuKcZqPLxw6uorRzRMG16TJGnVS2si8whevALt84k+XuaIxlZTMFDASohHa0bENJlhCBuoWUzA1sA8Z2KKcB95B51z/AAqRF0O+WlLEwsNjoJ1mMn0uKNj32sbg49Ecs855XPxh8tMrEiyh7ZFqrDId9rG4sbjffHkriGb3ZTI7sjDQ4JAoKFrSwBGkKoBoUBXgCprg3N2YgR8xHOuoyRqY2BNNpYrOtbKV0kEDyGKkFWK4D1thiI5W5hTO5ZJkIDEASIDZjkAGpD+x8fIIPgjEvgGGGGAYYYYBhhhgGGGGAYYYYBhhhgGGGGA1z9WuNygR5bLgM5BlcHwRqWOMNvQUu5ayR/g3vWNW8OgCw5d3ZlaYtJr0Fu0apJMzKpNPvGUjjNA9AudtjafqhxVspns07DVrTKdNSfYpOv7+tL/p84p/AS+dy0ytGqxQxlldtwZzEsTMSx9gWkFDYgVvVhVeCSyPmiYt2cS90rnsUq2qV3BHpTUxJ228Hwdocq/SuXiUDSyZpY4HIEJXLIrvGgKaxuDErAVQNsB3Yis1yx+Gy8cX5Y1SPFZKtrkVIyztYA6Ycu330ZXyQcb+5f4ekGWihj9MaKvwdh7gk1+3tgKny79HsnlNHmRlKsS24ZlNglGJQe9bWNTUReJxuQ8k0rSvAsjsuk6+5dN3p0+mvtWLBhgKNzH9G+H5zdkkjffvSQ6vJNESalIs/GNd8wfQGWPUMsTOvmM2iSBu2w90hXZqFg9w+CG37hgNAcM+imYjjV3iAkBZ6ciWmChYo6j2IMjM7GqAVbPk4jZ/oNxBU0xiNiXe2LhQAhAU0TsGBZr3PaBQ9/SOGA82536GZ5JZAyHML2kSI6qXdhZFO1juO7t4AY0TQxXuZPp9m8gFXMKBHICyvHcitIiNSWBsTfuBsSRsMesZRsdr28fP2xE8xqOk5cK8eg6o2IUEe51VtsfBNHwau8Bq76DcTkkmljYUY4iJCoNEiQCJWPgso61H3VgP07bpxrH6b8sS5TNTsJjKkjomnQECRiNpLcCwCHkVV0sbGravTs7AMMMMAwwwwDDDDAMMMMAwwwwDDDDAMMMMB53/AO0PGGz0boSdMAV/jtkbx80Xo14O3m8Ung3MckEkUJNIrBJFYCqMh1DcgeCdzXvewFbG+v3DipjkvtLMu3g9S3rY+VeNib/jX3utT8WzrSTtI1C2MlKQQody9Ctju/8Ac/GAs/8A3kScZcGXpuSvVY1USQl3dowwotJ+WwruLRhd9semuBRKuWiCihoUgUR5F76t733J3Ju98eUuCcIilzcYVpFhoCUnZi3TZnj7aIB0st+wv7A+ruDZvqQq37gHzYBq/wC2AzsMfFYHwb/6Y+4Bhhj4zAedsB9wwwwDFe4rKNbV2yUQDujGNRvROzgMSfgX7+89JJXkgbgf1ND++KdzHCoDh49Vm9pTsKaiSwBULY8kqLr7YDP5RBEubXTpCyRAeLr8PGdwKo/avjFlxT/pwHK5p3BXXmAVBNnSMvCB59I+29eLOLhgGGGGAYYYYBhhhgGGGGAYYYYBjhNMqKWdgqqCSxNAAeSSdgMc8QEkjZuWgqnKwuQ1+Z5o2Gw2I6cbBrvdnQDYKdQdsfHeqxCERoQQrSXG7sQf8NZEqh/EQ10e2tz2RcLVrEhkZq/0jM6/F0D0z+1A4zJFLbnUB7qVV1P8hbf39sYQylMVAABqwh1JuT6om2UfJXc/O2Aon1ZykbcOk0ADpHUipQW4w1smmt0OxU+nuNfPnyZ01iRl1BmYvH3LR1bqGr4IrzXv9/U/HOBmSom2SZmjZgSSq9KTv1WCGCLpDG61aTrU0tOXlLgzZdpDlMw8EkhU51pARqMhTq31QwTWfUI9J8nbfAaYaVGly7shZnQl1UepzJKFAs+COnv++N78l8Sd8rEWkkqOONRsapIYlfUyr6mlEl7k0hrc4pXM30SbIpJNDmg3kRFyISt+zOTpJKllu13o7Cyu1PpXkxFw9E0PGbLMrsWcM/d3GgLIINAbav6h38U5iTh+XOYntRppI68HfSu3at14rbckkL2xHL/1EzWdQNl8iK1HU8kuhAupgulVV5D43LKvg7CwMWjjsURKNMqsIrkUSGkDKD3eCCyrqq7q7Hzio57nwm3kZ8tEV2UIGnkUtoD03bl49R2kmIDHwAKJDo49zvxfLOT/APTo2UbaUZnBvVTBxRPgWNAre6tcQeU+tOfilK57hw6V6SYVex43BJZHFEe4u/OOWa+oYziyxZZOISN33/8AaS+kqrBV7hVOFDLfrumrEXyflxmgyvmHR4w3S7TbKbL5eSNmtH0g0A3cN19LWG3uCcYjnKPE2pJA5/STtoG/hh7jcXex9sQ31G52jyATqF+6zSGmIHv/AFoAed7BUKSMvkrK9NQismy22kncEkLSnwtq+9WaH3un/XLJTSzZBIQDq6+rVsgoR7ux2ChS937FvmsBicu/UrimaYyR5LLaBShnfTIFAB0lixOptQIsV77gE4480cz8SUhpMmksZD6xFt3AkLqTWzEhQTR++wKGoXhvFMtw+JPzM9PHr0FozEsTu0av2B6loAq2/YdQNnYHv4lzEwVWVpGYGO1ljEcyGVAqORFaTwyEAFqOlmXz2ABs/wCl+e6/DklskySTMbux+c4C92/aoVfjbbFsxQfo5q/C5ksD3ZyYgkk6jSBjv/thh+4OL9gGGGGAYYYYBhhhgGGGGAYYYYCI5i4t0VREJ6szBEAUuwHl3CjzoSzvtekHzjq4TkYsvCkSLmAqChZlJO+7Gj5JJJ29z4xXeW822a4vn8w7lY8oBlIlOygE3K/xZkjAv4FH2q5x5tGUkSq1DcgqQPvtgOtgrLSySR7neyG9vaUH7eRjmYWAJLBwB2kgKw2NnUtDfbwFrfz7YhzyjT/4nc/KruNX2UV7jHZls4xY6ZIJRvQU6GH70zhvYeBgIfii6IpI5DJJFIJiyuxIEXSfWokXuCmr7iSLNE7AQ+c4ymR4TlTmDGQ0QVgyDQSy20SgCgAutVWt9IFjzi2Z6JYySAVBqwBaH5seBY2N1f8Az139SeWTIuSzMTSHLZVlDhbZo0XdZqIawoHfY1be1Ggx/qfJMmQ4bFL1SWSpYgAWkkESKEoblgXIoe2o+VF7L5WzokgWjZWgx3I1FQxGo+oi9yNr29sak545mj4hwsTwC3yebS2oOI+9gJSXXdJAyEgj1LVULxcPprxCGNBDHMHRiWQWFsuxZiq+WUEkA+aB20iwF8zmUEi6W8WD4U7qbHqBHne/IxFZvlGF4pIhapNqMn6y7nw7M9uWUhSN6AUCqAqcwwFF4XyLDw5XlBWSV9r0BAsetWYLHH53Go+boDYbYn4OXkKsxRQ8ujqNpALIjFgpFVvZvYbuxxNFB5x9wERwvIGJ6XZDquwAzMDQO32Hk+bH2xDfU7lz8Xlo6Yo0cytqDBDoYFGGo7bhv5kDFn9Kk7NRNAUvvQG/v7X/APGMXmTLl8rMoq9DEX4sC/8ALAawzX03izLRZinjaiCyFPzBEdEZXWnYxRV8MSKsBjucXmnh34nqu66I44iiVdKGFLGQ1GiFQ2SG1KtBAWJ2twV0McbKwZZEDjz5az+1e320j5xU/qfIenp1WCLIqwtKb96+bO2x9yRQZn02zkOXymWyZOmTp61JvTMXJdtDsKYgsbWyR9xvi7Y13k+AdTL5dJLcDLRDVqIK6VUh1Ishh8jSVpd9xiVy3GpMpQnm/ExWe5VaSSFApOqRo1plFUTpBF2SQe0LfhjjHIGAZSCCAQRuCD4IPvjlgGGGGAYYYYBhhhgGPjmh8/54+4wuNZsxZeaQeUjdh+6qSP74DVv0ck60czTqMzI0iyqCyOY1kaQl3UnSjGQSHYFu74rG0F/EH/UxfA7pf/RX98ao+n2ehgzUcSygGWNUeSwHkLgPAiKwoKq602GokofF1tAZjLsSBcxFA0GmArai26g/a78nAZGog086g14AVfA3NMSf7++OM+TV/LI529aK9De6qvI9/tjnE5A7ICvxelB/5SSP6Y7g8n8Kf8Z/9GAh5uDxKFXqmB2J0mFjCpatvyyxVth4IPg/OMTL8JCSx3NIGeRnBDCMN2gmPQo6bhgGdtIXuDMACzE2Rg+1afe/Pj2rfEdxbh0kg7ViJVg6MzuCsgum2U+D7bgiwdjgMDjvLyyQ52GKGLVmYmYsVCBpNJCh2WixsWGu1/pik8hcXSeLKstNNEul5CHpjdyUG3FBYwXAFsGrtBqW55+oWYyECmfLGNyzBWifrRMQpIGs6GW9yQyeF2vyNefSfjceRikmcoJCygqxaxG53kK1ZAFadNg3RILJgPQ0cgIBsb/Hi/tj6r3/APFf88YnC89HKtx+BVijQJUGvi6I2Hi8ZuAY655giljZAF7Czt8AbnHZjB4rnI4lLyWwVSQirrZvbtUbsfbb5wGVHJqWx4IsfsfGxxycWCD4xp/ivMM6NIY85mdEEmsCCLqXGx2EvVsLpCnxYYMDpBvETk/rsOiY5i0pHaW00zgOaYaaA7dIIbydiNycBtLl7OlYNLMAUZx2oAEVZCArItEEgXdC7v33o/O3Fm6rKqkMW0iixcSG9IABu/FEd3lqFJiK+nnPC5iaStSuiFY4aBEkestrO5JkBIXSoqqAsm8Z/Ay2ZzyKyqwW5tOoEuqhqYgAr2yaDdUTuC1KVC4QRxqyrp6rIl9SSVmtqAJ6ZpfYEfG42xnPKxXXLqMYBO9RKLvyJdIIqv1eL8b3xmy6I4ClmkC/qZlBVjRrToF3t/THyCVdZpU1N40i22Pu4UtVkCz9z84DE5S4ksOYfLa1aKXVLlyjK6qxJMsPYx00e9VPsZK2WhdMUzj0q9gKujq6yp1JVZkdGtWCmb0tup99LMNvGLHwHjKZqBJkruA1LdlHruQ/dTt/f3wEhhhhgGGGGAYYYYBiK5ryryZHNJECZHglVANiWKMABfyaGJXA4DzhwqI5fpylRIc0D0ozGX1Rw5VW1AndDrCR6vcGQ7VjfeU49C6Ax6jsOxULMn+ywUEIR8GsaZ/BKhzeXkjZsxlIDlofOpklizKggCgysekRsa6gHkXi38gcYTJyycPcU0SZcE6tZlzTxBpBZoAnUoUe4iY+xwGxUlY12UPfUQD/AEF/8xj4FkoWy370p/tbbfzvGO5mYWWSFf8Ajav3NIp/kwx8GXUrdyTX/tbGvtYT+gwHOdfYzsprwNAPnzWkn7Y4+k+qZzfxsB8XQG373jsjjeqASMUAKGr+woD9t8Jswl6DJ3V4U9x8b0vcP+uAjeNcGGYiEbCXYqysSpplOremumAMbVVq7D3vGq+bYJHfogdP8KFj1sq69EbkmRSwBkXS2XWvTqKml0kY3JsQCI3avF7HfY7OwI8YrvNnKK5xW1JHG5sahIwZxW4IUCzQFEk1W4I2IVTlbmyWKLo9VJCWID7lAyKush2rV+mQkg2cxHds5q75nmGRYI8xFEczGD+b0x3lK3kjW+8A32+SCCL99NLwlMvNnoJJBoJTTUa3EGDHSqPaFyoKkeNSeR2sJbJcXzKM2icRs0aHQXKJlykRZUdmXT2JcjML16mNDTRCy81/XDLZZCsKmSUoCtjtDGrVlJDqQDfcFBHgnGoc/wA9ZjMyvM2uUGMrJ6WKqzMOwBfy1o1RLett++sbpzfBcvnIIZJ1Mz0V6zakkEhIGxQjRY/SPT4Nadu3I/TfJ5eZZ40UZhGCr+a1DtNdt7Gv3JC7b74DWXCuXp5kD9LMxCRmkcZfLO0jKwB09WQJElsQNKCu0k7BRjMg4LwtsoMsmVzpmLa5WTLu8kIDbLOaJXYFT0xVhiB7Y3VJO7IPUWvSemUu9rNvsK3Nb+PnbEFxebNPI0QeVBvpKgoJK8r1NAKHyRpYmvc1gPLMiaJDuY61Da7BUEUQTaksN7qrO3ti7ctfUFsnJLJLAk0skIWIAho9zZLAHeyFBUGxuNqAE/zxySBJl0jhBlDBqlde6M0DFMwK6isgCKVckhyLGkVy+lPL4XNu0MqV01LOAQ8SszEKNdlmZVphQ0kjftAYNk8OZn0GRy0hQatCM8SKapBqAJoeSaJP2pRNQZhASNTEUQQAEC0PBWRrG/jb+wxgQ5V5HGpVPaSD1Y5CKJ2Frq3vzfkDfYYyczmWjGkrLGFF6lhaVfO9mF7qzZG3zfnAYgR3sM6qVZhTSRqSAaL103Pso7mP9hjI4PGYM5Ip3XMIjKwfWDLEKfV2qFJjMVVsREfFUe7JwvIuo1L57lllhaiPGmrHyLYnewd8YXH8kIkjnjWSKSB0bWz2vSLqsqyNbEqY9TG/dVPkDAW3DDDAMMMMAwwwwDDDDAUXm3lvTmfxSKrdUxCQEEm4EmoivIdXMbD4AIxQOP8ACuoXMZYz5rOwdKNnIb/w6SRyOzq16GdHB07/AJYPsK3Vxvh/WgdBWutSE+0i7ofB21AWCCCLBBBrGrMpphzWZkS2/BRAKWoHqyz5mSTtJK2lypYvcWDV4C0cuc0RvmJIMyWeWInpswsSKjugKxrelyUZvLMwtrFFEtizzP6YxGPYyHU3/Ahr/wA4/bGlc1mnhy/4pr6s2cbStNrSB+t+HRwTqQdRJPTvpkNkEkY2TwTmZZ5XypmKPCJC111JIllZFcPuoGkKT+ruB7fJCelVFYLNLrZvShIAP7IvqH73j60pUdipCg/U9Ab/AAqkfYbkfsccMqARcChVIH5rCy/3F9z/AO8xrcEasdqhFb3llUfYsL/oqX/K8B1yEk0Elk38301G37gsP2DecdkaMuxKRivSgs7fcjf+S4ZmUjSZJBGNWyruX89tkWb80oB284+IGolV6S+5I1SH70L38eSx9qwGuPqb9N2mmXP5ZJHkRR1Y7tpVXa47NiQKdhVGhteza14g846cUmvqRdfq6hpJBdGPeyhlaqQK6qNLLRIej6TMmkWTQodz+SfsoqiRfiv2xRueOQlnDSpHMXXUyujhZA92SIxXUU0DVhrUV7YCuNzE0Tv1VYTLGGolkAVdQX+B9BfUBddqM7FCwY8eF83NC0eWSNgTGqyK0YASRCSZ3YKPUA9qQA2q9Q3xr+XiDxAmSUFjHsul5IzHRQhi9kAugjJU132CKYNOw5mbqytOkbNJIUkjPcQnTV5WeZjqRN2saaJeS/AIDffBOKrLl45AUOtNS6G1gpdAg/tV/e/jHXzJx6PLZaaRnAKJYHk29hBQ3Optv5H4xqLhZkmgWJ5QqPKiu1BCRC0gm1/qiGkEMp00JBVrqB48M4vnJo54ZgA2Y1xtIyq/SzOXKopkBLUX0pd+mtQ0qrNgILnHmMz5iBZZYdIUjqaHQN1QEJZS5ponFMb1KYgQDVYzfojnXEz00bsToKupdtwWAi7gqemYk3uB4xROc3T8XKQhR+rN1FvtJ6reB5QgdpB91sUDQ3h9K+UhlslFI4R5JVDqZIwskQlW+mpBLEHz7Hc7C6wFreaaxcNLubUBiG1GgOi1jbe6PnHdBmW1dr0xHppHqq8jSjnc3sT717Yy8vw1gNQrVVAWwFWbBssQdx/QCtsdss8ZGidAo2/xAChJNCnPbd+2x+2A45goRckZ9u9FJvbyDGS6j96xHcb3yc7RziSPpOGB0yUughtLDfVVnu1X499pOTIug/Iet70SW6n7A3qT23sgfwnFf5ulj/CynMI2XlaNlWRCSHYqQIxIgBYMaXQ4UtYAF1gLbDWkVuKFHztjnjhCTpFijQseaPuMc8AwwwwDDDENx3mePLo+j86YDtgQ27MdlB0g9MEkDWwAF2cBM4q3H/qXkco5iebqTD/QxKZZL+CF2U/ZiMaX5u5u4xMx/FrNlss2zCAERouqu6RL1e1hm3sUBYxG8r8MhnkDxMpYKp6QEerUoolRp1bbnUB8E+MBYef/AKyZvMxiPKQz5WJwxMm4kcL5CsopAK7qJPtY3ugcC5h6IkSaSUo0UgRVawsjnywJANi99/V9zWwclwRbYCLQ8tgmIv0pYyy+VhJshttlUH+M7jFI4/wmOEaUEivTKXNPG41Ue4EoNJIHb6TpG5tgGwhxCLNdfNPFpjgbKSPHV7opdUXcAiRmosFsDevNxcWXmSSZu4zJl1jV7YaJJFQK4UHwelKT5FWSCMVbg/NLiJsnm5Xjh02hWNX0toKhiBRe0IAeyQEQA1jYXC1Ocmd0boq2TKosjGRVRYGGsgUCPzg3vTSnc+MBZOFc+vHHlYs+Wfqi1miP+Mjaum7rpUpqAOyEsxHijRv6uAirl1SiAVI/wwp8N2+r5oefkXeNODIgOc1IE6OUnZljU7uyTSfh4wPgI8Tk/pVbIN7yPEOa87w6TiCyqJMpA0RiXWyOsUjgCON9BvtIuz2j0kewbNykYDWLlfcPI1Uvyo9h7DSo9tze5yYptQOk3X662v8A2fmv/Z84r/CeZMtmVy8ero9WPqRwG0MiAb0aAdAN+07gb7WMS8btN6Py4RsCNmk/3a9CfDeT7UKJDnrRX0oOpL772VB92P6B8AefYGjXTODI/YNTJ+pr6Ubf7oI6jj+1HuXwfmTCyFkiXTACwZhamR730kbkWCGbyT49zjtlJLdGIaFUd7AUFBGyL/tHY/Yb+64Cp84ckR5hZBHKkDEVKwiBBQq3aaI7izGqtqkbY2taUk5gmhkMqRdQOHqWRSQ6GY/4o0gWokeJjHQBYVTKDj0nm8qCBl4uzw7MtEoNV6u4EF2YEAnf1N5XFV5o+n8OYWVAilV1ytY0nrNEQoTp6Qu+l2u9Xb98BrDkLmVYhLDMzpPHIpjjk1tcpXpudJI70pSBIdgGG2o6ejOadM1UrwCNo9Dayja1YtGpUM4ReqjLqYJ5U6cT+e5ChyhiaBXY/mFdTMsm4pSbDIkiK7HUFDIYgwRheMzlzIZqJXhXogzkjqIDN1BMAy0V0KqkdQMX0lQyUppSA1XwzgJzOaQRo81uWlWIbompSTRAC0GI3JFofajj1TBlmVAyMJlYAstjS1jcxnxR3OlrG4orio8lcm/hMrG0ZaQpIzyQ9g71ZgQGCAmRPA30tpA8FWFqRdP5+W7kfukjH6vlkB9MgPkbatwabcByiViNWWfxs0MlgA/F1riNV8rXhd7xnQZtX7WGlq3RvP3+zD7ixjpkywk0zREK+nZq9S+dDjYkXe2xBvxvaKVZuyRNMiUSpNlfNOrDyDRphXwaIIAffwBjswmtyemx7CSbNGiU9/G2/jFE+onNhebJ8OisPmZ0XMKCOokIZLG11qBvUPZG++LfxbjoycRaa5KBKaR3tXsRfsK7vHzRIB19yNlXznGZszmKLwLqqhStIqrGEI8qidZPeyNXuKDbeGGGAYYYYDqzWVSRCkiq6NsVYAgj7g+cdGW4XFECIYY0DG2CqqAmvNKKJ/fGZhgIPMZbUSAhFFVUADsXSbIqinnwKuhR3219mOQcnmiwbLtHNGSDJH+UbOlta6bDsPO+r11tri07dxCcRy7MxAX9O5HaWI8VW9An2Ngg7WUIDRK8wZnhmb/B5hlngL/lyOPKsdIkvUNwNiwYEV6yoF8eduEddWlt0lY6tMm6sukgBZNID6RsNarIgsMQFBOw+a+V1zkSARq046hQG9DFa1JY2BYGwVI2uv8ADVkqfAM8eIwTQHtmhZFbqLayeaEqUCPBRwADfdGbtHDVMGTZ2ELEo62Arit9zp3oqSa7fcn5oGwcu8Uk4fmelmjIsDo6tVSBOrG6pMq2ULIWbb7Ovmxjr5nyMccmhkeLQFV0Z9csN7jpmws8JB7WHtp8ep83hvGieyRRLEAY9b2IJkBrRIauPfTol2KHSTQI0hauKzDNZaFMkk0sTtOx1qR1JFOXRdKp6dIFC7NbnycSPNnGhNxDMJETLDYWaqIdxCESJR8Jch1WAWlI/SDihcW4a0BWbIyu0cLKzRHslikjN/nRrQ1LVFxswXUCaYLZOA80ZVzIytIXIknKUYzGw0dwYXq0btsQKS+304DOzEWWabIaS88WXSHLl/AKpLPEZALJUPJoPm6FfGOfJnOmahyea/FmSWOLpMwj0h0jdQ2kC10CQNWw7QjkAEE47+J8BRshllI6UxkdVcDQU0ZZ5kaxRUdZNX3sn2GIf8UYp81lyxeNskhYKDWpNEwG433/ABA81buD4GA27ytzvDn8urZNSpsJoYAdNR+ohSRpAuq8kBdvawSusERNE17eWZmOw+7Mxr7k40nxDLCCCeHLgRzJmIi5BR1PXDJoZXBSuvDRsGidjTnHdy5xmbLZTrHN9RBPJojaNpiSRHpYd6qgHVJ02ATooXvgNvZYGCIyTENI3c+nwXNBY0v2GyL7nYncnHVJG2mKJqLytqlrcaV7n8+VJKR/s4+MU9PqfG0KTzRuRCGeRYgCC4OkAdRlBZSJCUBY9oYal7sWDJc0wSzdRC0gMaBempkKi2LFgoNWdI0iz2XVEEhJR5MPNKb8MgNDS1hFYLrBsgWrV9/3x05XLokEDqihgY92FtcrKrnUbbU2okm7PucZfCZkcyuh1K0ikMDYb8mKiCPaqxjkE5OQAbqsoUD5Qtpr+YGA5swhzI/gzJo/aZE2/wCKNSP/ANQ/ix8zEQy8hmXaOQjrL7BjQEw+PYP7V3baTq7c/D+Iy9oRqIWSM+wcUyHb21AX8i/nERxnn3KQwFpSX/LLPEoDsg2UrIPC9zBCG++1BiAmpYjGxkT0neRPv/Gv3+R7/uN4XmjmqGHSFIfMC9AAJoba7YCiKIBUdzEqB3FSKdmfqIoAy05KAdFXjQldOXdow7NMwLNo6mg6QhPTkNiwRWoJZPx8bSEsGhKgNpARoXeLpqBsAXy90BVKTuScB3pxXM53NiWct2RNIFH+EIwWdlFDdepBEwZrO4s7Y5/S/wCo+Xhz02XkQg5iVVSYNqUlBpVSD4DOXYMP9YAdheKDxLi4sZfLSgKIyhlLNZGrVoGgWxJBG13ro1vWLkeXiNiI2Gxd/IomgkZJANuGTWDRKvuER2wHrzDGm+Tvqf8AgwuXz0wkh2CSsw6ke4WmB7pUBNaqsBTd7hNxRShlDKQykAgg2CD4II8jAcsMMMAwwwwDHFkvHLDAYD5QFmUppDUwcGiHChbA/SaAojzRv7685x5ZEM68TRSHUOubVQU6sJBHVFA06UrGrB0g7gb7SIxh8S4eJVIoE0RTelgR4YUbH8tv7ENZ/UPk/wDHZEOqrJNCGp1UJJROoWNWkqQSTRKknWpUWDrHk5VCywuOlISEdWsamBYqpUgnVVigp1DYAkGOffXBeETZeTohT0VH5Lhr0CrMMgI1FVNhHNkig1lQTR/qp9MlmDZiMCNwB37KgIskS7bA7VLdD9VDfAVrhnDUM7RSaiZXVRGjEsF0WnTYWydJVRkePWrICNLAi6vzNw6bhebSWMtDMpJV1A0Sg3+bFpBTSymmjsgEkC1NLP8ADncxI8zM3TteoCOrCwYhtR3RgslEE7Hqb6WfUbjm+HRZ/KKk1SSRBmDO4OpgCNTN4IcFbfb1KTKGCjAUDlj6oEGYcQaWUSOZtaBS5k6XT0USFVSm3wKG1YtWUg6OYfOso0s+VZVUu6C4DJqDEkFC5SyLpdW1g41rxzgpEgWSo5tWhwzD5oFztTLsHNUQVcagxOM3iPBM5lpFSJ5AsZ6yR6zSuhOoqhNFgVexueyQb6ScBO8u5SSWUo7BXzKzI7tQUSwyGZXJGx0/hyNXww+TiTzWUCzNGpHRWAhQBS9QEZiVipNhgYtHn/R174rz/UgxKsbcOy0cqMmpgGU6ACGVUYlU1ozKSNiGuvBFr4FzHlY1XOtOoSKSxGGCySMbKoIjekjXbvWnZqJu8B08aj6WZgyKIWbLS5RpNI1ktIkxZiF/h1xoTvYVT9sdXHFXRLlgCVhjjRQh3UOsWYJI1Agh7QHbZAPArEtFlJ2zbZmMBGlSSHMFmIASbtSmbc0/TYHzX2u+OWgjlllOY1wrmMvm3cntZZMs+XkDbiux0kHiqU7b4CKz3MZyuVy0izF2EBTqSWwGZ1Quy1ptT0ihDDuKySd1gEdvMnMOcXiSdPOZhYXkRd2vdHCTRiMjpsQHB0lTfaSSbJ4yxwypNHmmZMu+YAkat45lZaffcflqI/2mGIuF26HEZs0paN2M8LbaRM0ojkRLvS35gBHkiLfYYCV4lzNmXgzUcbuTliwjBdiZUhmSpCl9M6YlftVVU6iaOgFZfh3C0ziRJaCOdY8pMaKlZYfxMlR2AdYkaAkkAnc+dWI6SCCDNZUTzLBIESbM9Y0rxCN4XUKAGEkkVmvJZyaF7VqD6mLlITHlEd2kmfMMZxQhnOkK0eh7egGvXsbFg72Fr4/wKCWQ5nMzCJpIc7A5Y1EuZifTHrYD9WssbB3Xb7VDmT6ldRYRlEeGWMv1JCVfWzu7llFbankdt/G1e+KpxTmPM5l2aWVmMlagKQORVFlQBWNgGyLJF+cWjlH6dapBLxAmLLRk9RQfzGKHujoeNNrrI8FlQfmMFARvDuEFI10xOcxLajfaNQmo147mX1f6tDZ3dazeYeLLlv8Aw6VJmQ6mSUhQsRQaUhjQ2B0/F3t6a7bNklW7zjyqVjBfpxXEuXy8cvZChrSCT060WS0quW9BeL5f5dgaBs/n6/NmXpxhWbUCSSsccZBYk6AASqhSBqtu0IXgXIjZkMRPGG399ag3R1shLD3IZVZTXnzjcv07zmdyCLlcyn4rKjaLMQAv0fJKSoQJNI9jp7fG49MpytyxIQGkgTLoNOiK1kmVQNmc0EhsAflxLW+/uRfFWsB9wwwwDDDDAMMMMAwwwwGPmMuT3I2l9vItSB7EX9/Io/8AI8O2VSkirdd6E6hRsf8A5Kw1DcbiwR5GMvGFxHKM1PEakTcWaVx7o1ex+f0mjvVENccyfTsZfU2VijAkPoUFSGCkBVUnS6spIK+o2yjVqpevkCWJITlyenJE5YKQVBJ2Okgao3BJGpdyGIKkChspVXMRhqK6lIIOxHkFWF1YNivYjbFXzXDlglV5B6WHex6Z0CtIWZT33RBSS/FAKvkNK/UDJJls6OghE4dWQdMESxyekFKMb0bQFAUdNiqkHVYMpJFn4mB7Ggaw6koImIJVlY0yaVj0sG9IhjfuEUhkuv1E5HXOASppK+QRbKCwI7lU3puraKmBolZKGmqcpZBzJJ1NmCJ+cQGlBXSVWWVKjkUMe2QlWOkXp/KkQKfxXgQMix5kOSkgV3ARJFUsVIKnsKs16GJASTVGxoq465Pp3q6yxFzIqGWHyyyiPaSL0Buoa1qoBNBlcKytp2YnCFzJGVnGiZAemdOzoQbhF6QwKJYQ6bVGWo2htIvgsDwZjoT2Gi1tE/67C9xUmgzKCt3WtHVyFBmDhq/KcyzsnRZ96CKzDcDp9IIxPgLGWCmrBI+1bK5fWbPcPResW6pzEUxWNDKGXSzKsps1IrayAovvJJ1XjK5y+k4GagzmU0okjIZFRSQjsb6o1alK2RaEKD4FltpuLlpck0u3VSeI5np7jTPlqWVVpjbNFKf1WTGbPvgICblidl/DZqSKWPzGJZzE8ka0KIgjEs7Bl2J1CgNrAw4ryy44a8Ml5hYxIyASrJoeMiWu+KORdUSTLqAveu7apzjWdnhWdosl1FfLBI11LpQl36hMZm1fmLpp0s3GBRxXfp1DJHlir5WFpsu9hVX86RNy6t0WssVLx94IN0fBwGqP+707E6Y2YXQaioaxYI1gHcbjb3GJvKck5jovriiTa9TBy67gmtJ0DZf1exNecbHy3DVj1RvBGzx6ouqUmkdoVvplnWaJa6Ji31VX7UJvh3DGaIpLDDJA401E+Zi1oQwrVNL02N7UrN4PyMBr1+RY3ki6CEKqrpAJV55L7nS/zEhG/wCYwsgdieSLhmeUXeBVUCVxoUIfGkenQpOjUANMeolVDO46ltMbVHw6NZdozFt3AhvTandpR3jUaDMT4AWMkBhPcPyDettSgWfB1sPJABtlBre7dzVkVWA17xfkyVpMlw9AJAD+JzkhUGMaLEcZXYFNWukJtzbNuXbFt4Tym0ojlzSpHLEytEiNrSOj3EA7FjvTewIqiW1Z/LPDiyTyTLZzMjswYCmjICqhAsFVRQg83Rb9dCwha8YDry+XCChjtwwwDDDDAMMMMAwwwwDDDDAMMMMBgNljHKZE9L11FvwQKEg+9ABh7gA+V7s1owfIBsV+4/zx9IxFZC8u4gb/AAzfQb4A36Jr+Een5UV5Qkh9h4AkTAwflC91X0MN7BTYDzdit622xjTcsxrI0+WVElPkG+m1k6rUbBms2wFna/GJ7HW8IJvwfkf5/P8APAVwcEUDUYiFKi4tmaH7oUNsAVUqFNjSKulVJd+GxykOaJKkEgeQRsf3Fmj7BmHucZ2n58/OOAg79WpqIor+m72P2Pkbeb38DAcJsirRGJrKlSp3N0RXnzde/nEDxeEyQxlvXBMqybgUsgMLtfx05TIPHgbCqxZaxg8Q4aXJ0sF1o8bmhZBU6WB+VPi9qZvtgKtxrJ6hGzOBrUMVeUDSy+VF0CFNfJO/xeOHA5FUSydISEymyFJHVDn9Slwtbg0LBq6xN5RGeLfpx5gRsbZdXTc3qIs0VWSzt7afkYqnD8pmmzsIOSMCgy/iZIynRaNozSoUbU1ShSAV1LQ8b2EwvCEecuIgWMaqlHdTl5GU3qUi9DxkGrseQKOLDkOFIBZVg/uTs382DEsD8FjjGhyKLLHJG+ld7DFgSHVU/VuTqSLY+5P85vAcEhUeABZvx7/OPhclqratzfv7Cv8A37fOOzHwDAfIowoCqKAAAHwB4GOWGGAYYYYBhhhgGGGGAYYYYBhhhgGGGGAY4ugIoix//P8ArjlhgGGGGAYYYYBhhhgOkZUBtQJBJJPuDYA9/HpHivGEMxYuCjLpbSC1U40g6lonbet6Nqdvc92GA6s1DrRluiQQD8EjY/yO+OwY+4YBhhhgGGGGAYYYYBhhhg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images.virtualology.com/ac/3/i/ency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743200" cy="30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5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609601"/>
            <a:ext cx="8229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b="1" dirty="0" smtClean="0"/>
              <a:t>What </a:t>
            </a:r>
            <a:r>
              <a:rPr sz="2400" b="1" dirty="0"/>
              <a:t>led Europeans to explore and settle the Americas in the 1400s and 1500s? </a:t>
            </a:r>
            <a:br>
              <a:rPr sz="2400" b="1" dirty="0"/>
            </a:br>
            <a:r>
              <a:rPr sz="2400" dirty="0"/>
              <a:t>	</a:t>
            </a:r>
            <a:br>
              <a:rPr sz="2400" dirty="0"/>
            </a:br>
            <a:endParaRPr sz="2400" dirty="0" smtClean="0"/>
          </a:p>
        </p:txBody>
      </p:sp>
      <p:sp>
        <p:nvSpPr>
          <p:cNvPr id="7171" name="TextBox 8"/>
          <p:cNvSpPr txBox="1">
            <a:spLocks noChangeArrowheads="1"/>
          </p:cNvSpPr>
          <p:nvPr/>
        </p:nvSpPr>
        <p:spPr bwMode="auto">
          <a:xfrm>
            <a:off x="330200" y="2169765"/>
            <a:ext cx="8305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smtClean="0"/>
              <a:t>European explorers originally set out to look for a water route to Asia. Later, explorers wanted to find gold and glory and spread Christianity.</a:t>
            </a:r>
            <a:endParaRPr lang="en-US" altLang="en-US" sz="2800" dirty="0">
              <a:latin typeface="Calibri" pitchFamily="34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82600" y="3733800"/>
            <a:ext cx="8001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b="1">
                <a:latin typeface="Calibri" pitchFamily="34" charset="0"/>
              </a:rPr>
              <a:t>ECONOMICS! The explorers were seeking RICHES such as GOLD.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b="1">
                <a:latin typeface="Calibri" pitchFamily="34" charset="0"/>
              </a:rPr>
              <a:t>The explorers desired to spread religion(Christianity).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b="1">
                <a:latin typeface="Calibri" pitchFamily="34" charset="0"/>
              </a:rPr>
              <a:t>Explorers hoped to find valuable NATURAL RESOURCES(fish and trees).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b="1">
                <a:latin typeface="Calibri" pitchFamily="34" charset="0"/>
              </a:rPr>
              <a:t>Many for looking for excitement and fame </a:t>
            </a:r>
            <a:endParaRPr lang="en-US" altLang="en-US" sz="2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b="1" dirty="0" smtClean="0"/>
              <a:t>Explorers had OBSTACLES </a:t>
            </a:r>
            <a:r>
              <a:rPr sz="2800" dirty="0" smtClean="0"/>
              <a:t>to overcome.</a:t>
            </a:r>
            <a:r>
              <a:rPr dirty="0" smtClean="0"/>
              <a:t/>
            </a:r>
            <a:br>
              <a:rPr dirty="0" smtClean="0"/>
            </a:br>
            <a:r>
              <a:rPr sz="2200" b="1" dirty="0" smtClean="0"/>
              <a:t>An obstacle is anything that gets in the way or stops progress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549274" y="2438400"/>
            <a:ext cx="76041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000" dirty="0" smtClean="0">
                <a:latin typeface="Calibri" pitchFamily="34" charset="0"/>
              </a:rPr>
              <a:t>No map </a:t>
            </a:r>
            <a:r>
              <a:rPr lang="en-US" altLang="en-US" sz="2000" dirty="0">
                <a:latin typeface="Calibri" pitchFamily="34" charset="0"/>
              </a:rPr>
              <a:t>or poor maps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000" dirty="0" smtClean="0">
                <a:latin typeface="Calibri" pitchFamily="34" charset="0"/>
              </a:rPr>
              <a:t>Poor </a:t>
            </a:r>
            <a:r>
              <a:rPr lang="en-US" altLang="en-US" sz="2000" dirty="0">
                <a:latin typeface="Calibri" pitchFamily="34" charset="0"/>
              </a:rPr>
              <a:t>navigational tools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Dangerous uncharted waters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Running out of supplies during the journey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Different climates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Rough weather for long distances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Food was hard to find.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Many men died of starvation.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000" dirty="0" smtClean="0">
                <a:latin typeface="Calibri" pitchFamily="34" charset="0"/>
              </a:rPr>
              <a:t>New diseases</a:t>
            </a:r>
            <a:r>
              <a:rPr lang="en-US" altLang="en-US" sz="2000" dirty="0">
                <a:latin typeface="Calibri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000" dirty="0" smtClean="0">
                <a:latin typeface="Calibri" pitchFamily="34" charset="0"/>
              </a:rPr>
              <a:t>Crew fears and discouragement</a:t>
            </a:r>
            <a:endParaRPr lang="en-US" altLang="en-US" sz="20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000" dirty="0" smtClean="0">
                <a:latin typeface="Calibri" pitchFamily="34" charset="0"/>
              </a:rPr>
              <a:t>Battles with </a:t>
            </a:r>
            <a:r>
              <a:rPr lang="en-US" altLang="en-US" sz="2000" dirty="0">
                <a:latin typeface="Calibri" pitchFamily="34" charset="0"/>
              </a:rPr>
              <a:t>Native </a:t>
            </a:r>
            <a:r>
              <a:rPr lang="en-US" altLang="en-US" sz="2000" dirty="0" smtClean="0">
                <a:latin typeface="Calibri" pitchFamily="34" charset="0"/>
              </a:rPr>
              <a:t>Peoples</a:t>
            </a:r>
            <a:endParaRPr lang="en-US" alt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04813" y="1603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b="1" smtClean="0"/>
              <a:t>Accomplishments  of Explorations</a:t>
            </a:r>
            <a:endParaRPr sz="3600" b="1" u="sng" smtClean="0"/>
          </a:p>
        </p:txBody>
      </p:sp>
      <p:sp>
        <p:nvSpPr>
          <p:cNvPr id="9219" name="AutoShape 2" descr="data:image/jpeg;base64,/9j/4AAQSkZJRgABAQAAAQABAAD/2wCEAAkGBhMSERUUEhMWFRQWGBgYGBcYFxweHBwgGh8aHBwYHBwdHCcfHB0jHRkcIS8gIycsLCwsHR4xNTAqNSYrLCkBCQoKDgwOGg8PGiwkHyQsLCwsLCwsLCwsLCwsLCwsLCwsLCwsLCwsLCwsLCwsLCwsLCwsLCwsLCwsLCwsLCwsLP/AABEIALYBFAMBIgACEQEDEQH/xAAcAAACAgMBAQAAAAAAAAAAAAAEBQMGAAIHAQj/xABBEAACAQIEAwYDBgUDAwMFAAABAhEDIQAEEjEFQVEGEyJhcYEykaFCUrHB0fAHFCNi4XKCkhUzUyTC8RYlQ2Oy/8QAGAEAAwEBAAAAAAAAAAAAAAAAAQIDAAT/xAAkEQACAgICAgICAwAAAAAAAAAAAQIRITESQQNRE2Ei8DJCcf/aAAwDAQACEQMRAD8A5ZUWHI5G+NqdSNUcxGJKlJmc6VJgCYGNRkKsx3bydoUn8Mbkg8WDpvhtw3NBTvgzh/Y6ox/qeEGLczO0e+GOb7Hok6VqWi07dSbbYHyJFF4pEFDgLZmTSvFzEfmcDVuz1Skf6ikecHD2h2XUGKdd0gXmBvaPngx8vnsuIo1g62kN/nAckxvjraK/lCg54OoZpZ3tibiWWzVZpekhe11uD6wIAwInAahpC/iZjqFoHQ9AMJbG4jShxAMpKgwN/wDGNf5mofhgdSxjHmS4RUp6kEVDNgJuOg/XG2Sy4FN1qqsaidLm0Hp0jCNsskiGtlVLLrc1JueS+kD88b53MU4UqkANO948xjajl10RSBaDO557+ZxJmOF5kAHSqA7M0W9hscBRA2jzJ03JmB4pMyRv5fXG6OqEs+lgLSG+hHPE9DKhWVjcqBqUrIItvPniCvk6Vy6rA1EXAg7xGH4gvBv34PiprF95jyIxvTywbSKgACkkAXj364VrxNRGoewtOHXD+MUSBIGLxhFfyJObehhk8nRgahrjadh6AYfZIUl2pqPbFbPGaMgQOlh+eGOWrU32Yr9cVXDoX8i6ZPJ0XH/bT/iMbVOzWWN+5SeoEfhiLherTIm0SPLqMNkaRiLEdorPEuw1JoNI6GH2TdT5dRjn3G+H1KbFHoqwmCCxEfLl0x2nFY7Z9nP5hAUMVFI2IEjpe1vPCSXopCfTOVr2fUamBqKfCUl7egFjGCZamQVcbENpN+qwJvGJuM8CqZYp3veEE2DEQTzAPOPLGZThdWowYqQvLVgRjbKtpIZ8H4Y1VhUYAG2w6c8Wt+zFFoLbgYH4VldIErHmPzw0c6RfFWTIcjwegJBpq3qJ/wAYNqdl8s4tTCH7yEofmpGNMs45Yb5dsCkJJsScM4A+XqeGqWpGZVhfyuIn5Th0VOJ3ScaqtvLAFuyOnM3xTe2HYmkWbNJKNu+nYnbVHXrGHnEe12ToH+pmaSnprBPyEnFY7Q/xWyBpMiVDULCI0NB63IGM42tBi6ZRuJ8Lhge/K/dBA8R9dsCVuHsRprKCp8RMCZHL0xBxHtXSqSO7TTykMfxMYgyvalUGkrK9P0k2wnxMr8kbFeayOWVoIZT0BtjMMcxx+i7SaRn0U4zG4S/WK3D9Q8yvCUUxTAEwSsmLGb3th9l6UNK+A6YCi/157/LHn8jrXWDAWAehj+4bHHjuplQetxyn2wlHQiasSt7k+3uY98DnMMGuniOxkkjnceYxMlAwbkxGqTJt5R+GCq2apqJDGG5DfzaTYdBg0YHbhneaXkLN4I6dR67Yjy9JtBLXMwWmFHQwTginSBAcsRO1oO2x5G18aLVVpQA6Z3jpvF+uNRrCaatEiPPSfxwFmKDSzPuCIMbx19MTVEAMtA8JMglSfPb6Y9o1aaX1+G+n7V+QIPnjIzFtKhJIuuuJiRI3gHljRuHU2jbSI3YfI4aOCacVNp1bbR0vbENV6WjwgSPr5+uC66FX2a0wAQVK+GY8J1EDnYRfzxIeJvUOlVMbXaZPLfbERIcCAZm94/D02xlFZ1WcxuB8J/T2xk3pGpbI6xjUtVTsJ5i9rQSPO+FpyTVgqrPdr9pjOo8o8gMWzhfClqi5LeUwPS2D6vAyOUgfZ2P+0jfFIqnbElnCKXT7KMwuR7YITseR8LA+R/XD9IU2+UfQjBSVJwHkySRTe0HA6lKl3iI0pd1I5feUix8xvjzgHEFqhdDDzGOg5fNEWxzztlwUZPM081RGmjVbTUUbKx5joDv6g41VoVvJfezvEKlGoFeTTNgek9fLF4jFI7O+JINxzJxYuE5+C1Fz40EqfvJyPqNj7Hng3Ys4jImMQ55l7ti5AUAkk8gLn6Y3Z5wDxszlcwP/ANNT/wDg4AiOF1eMtVrd5UqGo0tpJmFUn7AOwj3OHnBeMmoXCMQUNhJMxAuDYYo1DOJTpqwN4gDmfXBfZfPO9cLTDLPNR8ycUT6DdHbOHVNaSPiG45Hy9PwwSW1UydykHzKmxB81II9sJODcQp0lqGpUGgRc8zzAHPnthdmP4j0KRbQveSGF2geIAdDzUH3ONQ7Y+/m2TVp35YkzPb3LZamDWc64nuwJf3AsPc449x7t9XqrpRtA+GFt7EzOKZVzjEySfPGx2JKS6Ot8c/jbXeRlUp0x95vE318I+Rxz/i3bHNZie+zFVvIuY/4i30whStBxjtN8a10TJDmCca97OIZxk41mJtePNeIxj3AsxKtXGYjjHmNZjseXzroj6G0ox8SgDlFwPPEGWZmdi4IaIBmTHULa8D8cQJmA5+zPw6R12kSd/rgijqJkvBDWBsI3jbeMc9ndR62aQ+JFJKz4tLbxz6TH0wTRkqDEMZEHlGwvYDpiCrWYwtK5+IgGBPuROJspULHVN9it7fIflgmJf5l9IliFHL/3YJzmcpoJ1IXKwDJCmeZjAj10dTqDKQYMqQGHlbaOeK+6U++kvU1T4VbxQfPyEfTGDY67xSD4tX3rmbi5Fo+uNMtlwquSGg+LxbAdSYtiD+UQtcanPhmQS21yLW6c8TllNwT0I03EbTy+Q+WECanNqZhQyzz1EgemxFxjSjlmWrqCjxXe07QNpJmce1s3lzI0atMwsgRbdQfngZMxSCz3jU2mTJjzm5tHvOCwI3qZ5Fc6Td2KqOn936Dzx7wwVTWcd4CBIAEny8hJ6/pip8d4t39SnTp1SwGs6hMFmGw6WEYs3A8uKVOmxLyylyCOS2mRvN4xeH4rJCT5SpF34JRZNtusRtY/In64szEMv9149RuMB8GQClqqDSdLQszANzPVjzOJ1BBqeTUGHqwAbG2ZiLiSaiKgEBrH16nzxDTpHDitlv8AuL0qGPe+AeJZ/L5a9aoqmPh3Y+ii+DV6DaRBOnCztsgqcOrg/ZXUPVSDhXxX+JFO4o0p/uc/+0fmcVjiHbmtUVkYroYEFQouDyxReGZOXljouX8MOO68sFPiZPCRztsfljoFbIzVWqAR+7fp74+b6XGGpz3X9Od9Fp9Yx7/9RV//AC1P+bfrjfDXYvy/R9Q93iufxA4yMtw/Mv8AaNNkUebjT9Jn2xxTJdvM5TjTmKttgXYj5EkYOzXEs5xBR3lRqgHkoQHoAB4j1OA/DXYqnZQhUJP4YufZXLutFqjHSJhVYxrBBB5iV26z7YIy/Z/u71JPvYflPlhuKuSNPTmAAo8KsT4jHTkbdMMoUZFQp8Sq1q5WtUCgkC5GkR06LGE+dGlmGoWMAC873Hlg7jfCaYU18q7PS1aWDAB0J2kAnwnaevXAnE8qipTZGDaluLzI3MdOXthGYBUEmOo/DGZhIg/eUN+X4g4J4Yf6tPnBJPpBnBeX4PVzAoBBbu7sdgNb/uMCrAJsHZfhNeoPBSdh102+Zti/cH7IUaADMBUcbs2w9BsMGVAxaxEYzVDxhZznMdnMyg1NQcDqBP4ThcVx2ukpCTN45YpHaDJU2qw9PxPJDJY2ve0MPUT54VOxpQopmPYw1fgqjcsF6wD9JGIs7wlqY1Ah0P2ln6g3GGJ0BDHuPQMZjAOk5ehJOhQSTrLA2Em5Nv8AMDE6NpVtRJEzq0sRFxtfkZ574i4QzUUZbAPEzINja0SOfn6YJzGYQ8p9SY9YnfE4+GcjrfkihZxjh2b1assNSQC1IgEeTBjYzExaOU434R2vGo0M4rUHB+7EeosffBFWsWUqpdQd9Luu3ocVPjnZusZqK71Y5MSWHoefpv64v8fFEHO3g6nl6VMqTTqawCAb8ze4PXlbAdbsrSJNQISwglQbGDJsZ87DfFE7C9pAtQUq7wjDSGN9M8iOaTuOW4uMdKyOdelUNKqI6XkeUHn1BwlWPGVmlfJEE/d5CBEHpbpiDiHgoFpsgAVRz9Tv9cXJcuGWQOX44qnaDKlQGUXUz8/1298ZtS2MsaKLTzIcsAgQmdLjdSefmB0OKNm6bCowqGWBIMmbjHScxS1BSLyRfrJMe8Yx+AZetOtJIJuLGdjMQT9dsO4paRFpy2zmSNBsfMYvGQ7ZB9AqAyAVn1B5C28YG4t2QpBz3Yq00i2ohxPPxAD2BvgHK9mCSYqQAAbofyPXEZyWmNCMlo7RkuLhkQkiCAW/T8sO8vmxpLv4dTd408lUQs+wnHJeFcTrUoR2pkCACTYmPl74E7VdtKtZTQBAWRqjn/afIfL5Y3iTm6RTyNJWx72k/iafEuVMamJNSLmfu9B57+mOe5nPs7EsxJNySZJ9TiFrYgLY70lBYOJyctm71sRFicY6fsY1AviTlYUj048YY3QYn4xlDT0T9oT+WFGPOGUO9qKnU/v8MXLiWdSgndo9wBIE28vIeWKpwLN93J0ydNQg77LMR7fXC85ipVeSQSb+XywHIKwjoVbOGpl5EtZTpKwSQRDKIuOR9cRJlBWpI60SaqeHurjVJBl2Oy2MRuScIsvm3KKrOdKyEQW9WMc723gc5x7w7i9Y1F7ttJkLp352F8axrLP2Z7D1DmEeqE7ouy1KQmO7cGU1AAGLW9+WKb2s7KtlM1Uy4YsFgqSI8LXXyNjvjpPZjtCQQzgtTJ0gn4lYfFv0PL1xYe2HA0q1KOYVQzBdBPl8Sn1+K/nhJbGpVg5R2Z7Gux11RpBBULzgiCT0ti8ZbhKUUAAUAbDl6QMNaaLTW++Bczm5ty8xg8ktDqApzbD7w95wClQgwCpwwzFMEGflgJ6AG1sTbsdKjf8A6iRt8sLeK6XC1Fs1Npjy2b6X9sa5usBtywA2c3nY/u+FA2HcQyI0MdjMx9cBZLJrVy9YC1WmDUW/xKI1J9ZGCjxwmktN11BQQKinxRyDKbGNtQN7SOqjifEO5psEJBeV5c5Bn2O2GiqEk0xBRqAiTjMChseYquJDJ0IV2O84Ny1CfyGBsrR2w7yNHbFrGSNaWS8pwfluGdflhxw7hZb99MNl4OQRbff5WOFch0jlfbfsTCNmqKwVvVUDcf8AkA6jn1F+Rl72W4quZyQ1tFbL6Vkm7L9m/wB4bekY6AeGjSQRIIMjy2v7Y5TwfhHcVK6FZVSV3jY2uSBtG5xKQUs2jplHtAlKmGqkItgWOx1TB9DG3WfLHtXNUK6OVIbwyCDYgCZHyxWzxmnWy4pMySqMDJm4IYXEjl6YFyvaCkveNHjdNMEhFsQSQbgEwLRePbEuL6KWjbhXDGqJQZUsFLtNoKC4Nt5/DA1LIkANfxAHfecNuG8dWrRzAVlGkkUgLs0qF+EeLlNupwbQyf8ATdYuipUHmCBbFNCrIhXKAghgCOYN5HQg4CzvZ4pL0oAIgpBO+5G+r0xb6mQvYfEmr5jAUkqLb4LSkqYVayjnHGqCpTLamlWsDtJMWEWmCfKMVNq18WLt/Uf+cNOSQVptp5SRvj3gHCkUhmXU0i5iOewP4/hhvFHgqI+WXKQho5OrU+Cmze1vntgodnswLmi8eQnf0JxfeI0k1BV+Pw2mDcT+e2POG5Soh8QtbkbdSb9cUbFUDnRoGIIII5Hfzkcse0MtLgTvzx2d+EUczT/q01q2sy/F56G/ImPLFaz38Myh1Uqodd4fwtHqPCfpiY3FlEo0ApAaQQb/AOMEds28dIC693Kt6m6nzUz7EYseb4QjLGYVREiV1SIN9tjefLnbCZ+zlIwr5ioygkqNCzB/uLGeXLAs3ES8Hy/eP3atpqNHdtMeIcp5TyPWMRVsy9NiCAKgkGwsevrh8vZakQdFSqCNmYLHyUT9cJs1wLMaidDVDuSoLe55/PA2CmgfLZwrbD/gLO4Y0qJqOrLpOk6lO8atiCJibiOYNq1Vyrr8SMv+pSPxGLj2QpVXKpoVkEnxfBPVuRAF4OEcqGhG2NeGPma1SGKP5UoKp1+GwNicdY4pR05ZR9rwAewOAOz/AAFV8T1NZHwoiwg9gSCdrC23Pb3j+bd3CoYCdCN+k9R5c8LdlUs0KsvkalSSPkx3/LAOby9QBiKbQnxQCY9Yw0oVaq7OR8v0wRUzDmCSpO+rQAfZlAI+eDVjWUSpxMTOBsznwRyxZ+PcGGaYOx0sBBKKBPm3XCGv2Jb7Nb/kn6HG4sDbKvnuIXMbefLCx80Tix5v+Huak6Wpt5SR+Kx9cKcx2SzdM+Kix/0kN+BnBok7BqNcnCniOZ1N6YNzIakPGrKdgGBH44UHGEPRjMYMZg2A6uckUvyn8cH5VoaL2w3y/CNYuPXET8ONOsRBIgNH0xaylFp7POCNojf1w+osD5YqnDYpOFEnWDHlG7H0mw64b8TinSLH4Qv7v1jnhHszQ3q0xpJ5DHLe3HDqdPNEOGK1FVoVtMkeEz7Ri2cI7QF1hjqhlVj1BkavdSCfMHFW/itnVJyd/wCpUFWoeoTSkfNhHscIwrBUOKcSpaoo0lpKLAKN+rEm5J8zhaaxbqcSrkZGt7KdvO/L98seniWi1IabRPP/ABjp8cbVkZuibLUmEErp94xceBds+78NciougpOrxAXjl4o8/njnxzsm9ziTvbTisuLVNCJvo7Fw7tXkmKf1wCKWk6gRedto2xNlcslRaehlb+owsQbATyxxla5HIi/MW+eD8rxh6bh6TFSIiDce4xB+OPTKryPsVdts1/8AcMwy30v3S/7BpJ+h+eC+zGZrOgBVQAdQdiQSNogAk35298AZ/gpqlnRvESWZW6m5Or9fnjWhxCogKuSri/Tawi/LlFtvPCtNATzZa+JZxXCuzd2xICNBggbn59fLE/EsvmWSm6VQ6KAWUL8R569JllK2lTIEwMVPMZermKyo2piSNIJmxFyPxnFm7I1ai0WQE22MGIJ3W0C09bxgbHTGPYRWpQjyzOGZjfSgBGhRa5NzuTAExJxba9bYnbvUQ/7wZHznC3gLBw0xq3ANvW3nz5c+uCFUsKak3fMo3sPFOEbKpYEWeyutxFmZnok9KlOTTb1sVPlbFcrZcawQIWpT71QOW4ZR6MCfli3cN8bq/J+IAj0iqT9IwizFERlSP/FmGPprMe2+FbNQlyj1GcIpj18hJ+gwHX4sZtHqN/njXvQCPWcHL2ZOYXVl1JqXJpi8/wCk8vQ/PC2KBVeK1RJV2APRjf6/jiTg3FmVyxRG8yI/AhT7jC2sjIxpuGR1MMjAhgehBuME5SoCsFZ/e+A37MjrfCu1VFlAZ3RjYKQqrfkCgg+hIPlhk6CPD7fvkcUTgGaVwKdS4jeBt93zAw+oUqlB+7ktTYSomSsXhTuQN9PTbGRUPdx+v76Yi76L8ueB3zA1Btw0qfUXBHqMQtmJXVyBg9YOxwbNQc1cTO3Q41eoD67jAFKtZli6kkecdMeo8W8gR/jB5GoNHlt+7YlemHXaD+74CpVLuvIDUDPXywblalx0a3vE/XBsALU4YrAggMPtKQCL+R5Yr3E/4c5aqCVTu23mnb30/D9Bi4KfHcW+H1tI/CMTU7aZ+9pPvt9cawNJnG81/DKurQlSmV5FtQPuACPrjMdhqUVBIP4Y8wLF+NDunktDiNm/EYkzfDgagJ5oVOGDqLeRx5VacNYlidKI/m9MG1HeLbjnzN8MK4RhD3QRbqTsP31GIMwIqB55acB5xTUWoASGkOvtb8jgWNVmo4CFJNNQAbsBsPLztjl/bnPo/E6rBjUNOnTogWCggSwjexO076vLDLtF/EmrlyMtl2DVjqDsbhCbe7AGY+fTFGJ6mSZJJuSTcsepJvisIc3kScqJczmeUnck9B0Uen54Cq1uQxlQnpiLHQ5VhENm2vrjZamNUpycb1PDYbYm5BokTUx3O9ySb4PTKgDV3im3Tn7xiDLIGgux09BuRz9PXD7htE7JTVAYl3AJ9iQY9hgWMkC5WiTsVJ2sY/PEmc4WtYaWWBy5n/Urc/S84fUeHO3/AOR22stgeu5GPWyIXwszKT99ZA85WIjzGM8jpUUOtSr0R3bkvS0uiNrCaQ+0Mbggi67ET6izcL4lWQsa3i1eIFPEpsBOobmPLlhtmeDjTcB0PoR87g9Z3H1wDw/hWmrBpUmpyTJRZ9wAJPntjnlcSsY2OuE1mKFwI1jStpktYWj38gCTgvOZ/Qa1RSIoju6cffI0D6kn/bjeu/iVUUd7p8AERTkQarRbURt+guvy1Om7BQf/AEuXlnffvH2kdfur1JPUYROyjwEUl7ihTHOjSq1/99WKNEepJY4VcYoimtbpQoUcqPN28dSPSSMWCiC+YRXA1MwzNZSbIqCKFFjyAHiPpPPFcz+ZWr4gZo03dy3OtVYyWA6TYeQwWxCr1ciSyIN4v73xZOz/ABJ6amgCFUmXqRMAee4wpyVKozPU2n7XLBWXQsTTpyS3xtyAwLCkRdpeG0M7V1U1ZCojvZJLRYFgTy5eWKvmqVbKMBUGumdnHPynr5HF3poP+3Suq/E/44l7inVpuKig0hYzz9PPpGBfs3HtCLgueQkFTI39PbHWuFhMxRUESRHqDuCD5Y4HxfhlXIVlidLgMvmOh/uGOo/w37UCosLE8wTt5YGmFO1XYdxnIVE7y6sg0OjCzApurj/TJDDe+BKB1PUTkQCPfFi7a0f6PeBdivOCJMG+xEMfC3qIOK/SWK6edOJ6lTgS2NHKNaJEn0j3H/xiSmLXOyyMausMTtN/kR/nHu3SxYR7yMDkNR7MOpGxQj6k4MoA91MfCVYe0f5GADV+HyUn2v8Alg1M0opMOWgx6fs4ykZoYVagBJFiChn0YfkceVqvgqC1u6YfNcBZ/PqFIuSSsHpz/L8MCZniKIKpdgiAUgWYwNh+Y23w3IFDnNMS5iPO/PHmOeVP4sojMKdA1F1GGZoJ5bQemMxSifOPs6+M+OvPAeY4wJ6RiknjldwSuhAW0ai4Y6jBChVP4nfCzM0n1la1WoWLEDS4UArB0gLfUQdm+pjCPyBUDoT8dpgeJgIvv++WOd9uv4lBV7jKMC19VVT8HLSpHM+W2Kzx3tKVhKWkNpH9QfEAxLQG3vIvY8iN8VNmnBjb2TnJLCG3BqXhLnc2E/Mn1w009NhgLLQqIOgE+9zg+hEb/LHZF1E52skNWienX88erlLe37GCRc/4/c4MbJMdJix2k3F/TacBhSFYpRaN9jyxCsTPlfz8ojDKvlxPi3E+H3P7+e2NsrkvDMbnbl1An2wg1EFLKQNViTcC+w5e5w2TNEADdjawgen+MBVa2kEtYAz8jYAeeJeHMXOqIB+1yEDb05W3wUjaHWUr1Y8RsBfUfCfQc4wPULs0tUVbz4V/MGceVCrwJki95Nxt5ADpiMKZYkkATf8Ae+G0EbcO4iykgHUOcc46g7nzs3nhkoR5ZD7bETy5fPHvAcktRZs0c/31wdmeH7lB4lE+o5jCySY6tCLNMb06jinTbdUk1Kg6HnHUC3U4N74Ulpk04v8A+ny83Ztu8qRyWfQbCTgmujtRNSgFLiQNQmDzB/fTFazPEjSLKtQ1M1UtUq76B91Oh5CLLfnjlri6LXYyrFn7yiKk6jqzlfqf/EvUDYgeS8jhRmGWrUhAWppZKa7R1Ztr+U4Cq5uEFNzpQG1FT4mPVzjRqxMBzC8qaWHv1wLAN6tZLCo9uVOl+bbDBa0wV0ytKmdwpl28vfCrKNHwqB9cMcuxG5+gwLGo3SgrKBBWmPsUxJb/AFNYYIWikqzrpVfgorvPVjzxlCT9r06Yl7vzJ64FjUDcRya1adQ11DmoP+PSOh2g4qFXstmsnmBUyTaoAaCQDfdSDZhi7pl+8MTC268sGjLA1DtMT6DlgcmgOKYHke27VqJpZvLVabCJABCtF/i5Axt0wOOJA1UG8KSfUnbE3E1kgKPh6czhfRyZLkx0Fx8/fCuQyjQ370NEcx+ePVu+3U4No5QLb+2DgSvnlpqSoL8oUry3uxAAHO+Ck2FtIULxWnSzB78kKFeIWZkRHyOJK2bDa1pg6SBpt96DGBMvmsvmKhFVhRrKSAlQ2adirRBF+XyvOJO03E0yCAupNRp0L1je/IC2C4tYoRTTzZLxfjNPKCm2Y1FGU/DBJYAEKASCJ+9sOeOY9oO0VTNVCz+FZ8KD4V/U+Z+m2BuMcZq5qqalZtTbDoo5Ko5DAOLxVHLOfI21YzHgxmGsQ7VkMgh/7dNF0rGqIi8kNuDt6/LEWZVVSs1ddSBWiIEm5hRN5EeIYg1VASx0kaTrRXIEEHwiAB08J5SdxhiOBNWh0TUlQKSC8M23hKuogBZIIgXEWxNRs6nKsHF6ssxJsSTONEpyYG5sPfBfE8qadaqjKUKuwKsZYQTYkbmI9cC6iGm1iDitHKWPMcPZKa1CVKWUlTsdrggWtvj2i4iAZ98DHMgp4SdLRIxHRrQAOm1sPHVmex9kVQNJE2sBI9/lhzRVmZ48QpqIbay+lpwhyFU7qQDuDIHnufTDbJ1okGI0+u/p5Y1jI8q5UgyZ1NMyI8hbrb2wU2VikNXmAepPLa8RgcZoNB6AQOnl54W9s+KsoGXB6s3vYD5b9ZPXGoZtJCjiOeFWrCmKa853PNv09sWijWpIqUzAZwCJIsDsAP8AIxQ6XL1/f4YPzHDKlaoSKmr7xJ26bCNoHl8sGTrCJx3ZZ8jpasQSAADFjeBGNs5mA9VFeQoAWeVpP1wvTKEIGaoS5mTO/sAPrjfJ5VajqakGDtqPWdp3vgWxi2t2iy+VBTu2cINdXSYKhiIBiYNxvYTEzIFu4BxPL5lNVIPH98hhIus7wQRf0xzYdiDUYrT0lCJGojUOcKdJPXrztjoXZzhrU1p01CqiSYWT03YgSd5gAbYVlFZ5kVGWzBQ3RwJnmRz9SD88Vztl2QfLBquUA7piWc7tTm8j+zoeXpi0cYoTUF+UfMYLyXFIpAncSDPQiY+YYemIyyUz0cUprp+H3bn7YMyeWZzCKzEXOlST72Jxcu2v8MtdNq2RNQMb9wGAUWk6PDInksxNrWxUextQ5XMZem5ZTVFRqgYQZ+ELBvIIP064VQvYjlQWudSnAqK6f6kZflIBPthnQ4pSPwQ3kDJP+0gH5Ti08SpCqjIwVkYBTIm15g7SN9Xpjgo4symJBAO/WOeC4NaD8lbOt5fOIfhEHmD+mCXZdN4A8zHzJxzzhHaU1CqFXduRTUWHoVv87YcZzhgrt4qtQNTCuUaIAJ+1LQSR8O0HeZsnFt0U5qrLQ/GaFIeKogYxAJj0Mb+gwOnaOjdUqA7MzczP1jAmX4+crT05WitasGi8TpAMNBYsIMeEC/XB+Y4mjn+oQzBfGGA2M/CsTBJ6GLTh14r2K/J6IG40KhYUgfCYLkW/2n7V7WsPPbBPCtSt1XzH1BjnhNneL5dRTpimNVgoIEXv4kjmDNo3GCMllwsCmFUmAIdgBJ3IBIvN7dMWUIpVRLnJu7Pf+qM1qlVVIIEKaoJINtVtPqJgkdBBzL5imKjlKiEmSV1fD4VXwggwbSbGZ5DBX/R1NOpUIUOQGChr09O5NirydM8+c7nCKnTZmZ9HiUQWCy0meZk2j1xowXRnL2FNVpsxDGg1/EJW9gB6G17ekYtNDOUc2n8vXRKmoTpLB5KgnV95THPfFKzVPU8FBI3LKJIPnHlM4lQCnUUgaaguGUAH5jmRb5740ohUl6EHan+HlehXihTapRqMBTjxFSb6H6RfxGxAmd8VjiHD6lCoadZCjjdT9D0IPUY79wLiJq/GIaBIm/OCVtBN+XpijfxB7E1nrV82rU+60B21OQwKqARBEX02E8xhV6FlHtHMhjMblceYNEztea4NSAWomrUh1rGoA3nSTsoubkjf1xCtavSZWYuXkhZLwQfhMBYRvMzyvg6saa1DTFZgGQK1ybbKsFgDckSZN48htXyhpl6bRUkBi0kQegtMDpuL+545wXv2I+NdljmqdEVGXvQx1VD/ANzuyeZJ8cCILR9Yxz3O9mayF/Azqgl2UGFEkDVItIGrnYzjrtTL94A5panMojPYCCuuTGpQfLeOeB6WXzFOo1KkC9EkrFmMkQwZmuw9YMEchOD39Ccb/wBONZevptyOCw2LdxjsLTJhJoVBTkKxBWQY0uRJS2qNyYE7mKhxHhdfKlRWSAZ0mQVaN4YEgxNxywl3oVxcdjThuZEXm34bYaiqAqxfof3fFUy2dBN7efLDjK5qBDXHI74ZMw24dVE+Lbniv8frF8zVJ+8QPQbfTDBc4JkHCbNVQzkjYnDxkLLQMm0eZH54ZcIrkNE2Mz5eeFj2Pkfx5HEtOsQZH7641gH/ABPN6UIFyL+mPeyOvvVZy2lywk7SBMGQY5X39cI6GfHj7wEhhy5HcYtHDeOU0phVpqx0KUN2MsYqB1EREeEcpm84HJDJFvVCrqxlZC7Ha0k7CPTfF44FW7wA7gQOX6ycc44fxM19KKJYwAoFl8vIR+Bx0nhVJaNIAkX+1tI6zcHpy5YScrLJEfFKVwfukbYrXaHj9DJhe/LAOzqsCdiSSfIBvri5cUIKqo3Zscv7c9nHz1dW7zu6FIEAlCZLMSxABk/ZHL9ZNWMm6wdA7P8AaanUQFXV1OxBn2wRnaWVrXemjEEwSoJ35GMcd4H2FzdJ3bLZpRpi0GGEAnUPhEHw3MyDyxcKWbNMotXMKW3IRJ36sCw6WWZvfCOVDKN50W9uGLEJWKiNoEYBrcBoINdWtSRR9rQgj3gRtimdqe0FN2FGm9fvUlnNMlF06STJNzpHi9YneybJ0hWpkd0zsRctqdriR42BE3GxA+WGWQN12W3ifbrhWVRhTPf1ArEAAhCeQkAAy3See2KFw3ja1qj1mg1agEiwiOi7BeQAsAPPBmc4DQaqhqUyWEd4FR11CROpEBCmDOpSAbW54grdmaKu/hKBfgHjdo1G+r7JBmQbW3jeiwTakwXLuKeY75HAeZZbEWGmIOHmZfvahJPjYkxHIQTblbeDaTHXESdnxmIVGRKhldeiDO5DsBdiDMggkRHQh5XJ1gIc0WLAEEPqi7DflqH0j0w9/QEiStw9qlRX0alp2BEkza06umnYQLYOzOmlOmqEIWyVBE8gysLOZOwYmf8ATiThnDQsi1MhXAaTBDEtJtptNx5CIvhNxLs53jsa1bXq0jWniRNIEm0AGNhHUQd8DYXjRZMvVeaZZmYgGSQI2A8JAlRBM9euAKmRDse5tNWWSdILGBIOyE2uR6+Z2T4LVy2XLuDUQBjTBaG0iyyq3LeIE6cR0cnTAdvGlpZBTLww6BdJYyDM8/TD3WhasK4ulXwqaSwllZCCzAgXK/ZB39fTChKD6yvdkEXIMz5WGwEdb+2GZpIzqpTS4ohwAWkEmCpYkEbCNQibxYyLmeG6H1AsdVQPUGtR3aQpYLMd47NqgWkaZvg72Z/RLS4gxVVPxL8B2DXmNR3IIkEDe2G78Qp5miaOZAK1BpMOQ07gyVFwQpkSJO3VHm6Jo5imtQI+XcuJRgSsaokH4rRq02mYxtnl/rNTSNOjVq3YSvh1LyBg8+YmMBxRuTK/xv8Ahs6VYy7h6ZAILzM3kSqwfW2MxcsjTZqa/wDqGoECGQLqEj7V4jUIMC19zjMJzG+NBY4QtbM1agcgqQpNOJJIDBIIIMTNxaR1OJ8/w+mZpM+sk93rIl22sdPQknV6XG2K9wTiDGo1MKVqd4WqkORqYWNUqTYWK7X07bYmOUqU2ch9asxVWZYJAuZIFhMyYgwDOKUqFTdh3EuHNrUGpUBpAkVUDbMQSCCYaWWfn7SUM6DU1As6tT8bvEALEMQviUQediT1gYmyquEZaoWqymEYOYAJuokyCASJBgkTbbAX8zUpU6yGnT009RRRMEgFgGY3mIkybmAMTp9FMdhNSn3rzT1hBqEqgUzAPhgsNOkncTtscD1svR7taaAlahjVpBk6iT5A2aJsSCAMb8EzJhQyotbxMVUmQtSbLq3AHhtPw3nEn8oF1CGZJDkEGCARcwbki8gW09blkqE2Af8ARMu9Gp32WosxQqrBDrJAsUgqQZ6m/OdsUzjvYxsu5/la3eoJ1BhpOofZA2Ym9xFxHSbwmepd41QB30C9KC3eWsKRkmDIIYN1tOJuMUaFMU6mtCKzf1aferpFMiQRMLA0gWu0mZjCt+jKPs43mK7oxV0KsNwRB67HyxCczjoPH+A/zFKrUofATqU6ZmNINKSS4ZSp3EQIGEfZnsrTzNZBT11VWO8OiEBO0tNl69eWMlYko0IaeRrNSaqtJ2pLZqgU6RPVogYFFaMfQv8ALrToMKK6aOgo7W5jkPh62E8rXxVqHYijWzCVBSR1qIpAvHh0qDEAKIWSfMbknAtIb429HLKehhvpPn+Rw/4JktZC0kljzLQD82ucWztdwzhSVDSamQQsO9BLq5K6JjwgHUbML2jEeT7AU8uVqd09VCoLU6hYG4BBUpF5sQQes2utWrQyVOixcGyQyyaqz0EBHiVLW563ImJ+zzOGL9taOgujTSSAX3EnYAefIb4VZ7g1LSC2Vy67BC9I6BJAAJI8e/lPXCXIdlkVqJ72rmKVPUoZayolKoXEFIICkQ1pN4vjcGNz+izZjj1eooZMvUghpDeBgASIAIiWAmZAvBIxplO1tJtIpKJnS4qt8PUBRKmPM4NzHaLL0qV21mQl+VwpZioiTNgYk4G4hmbuihaJs6sVAVhANnK7HVBYCRB6YfigcvQ+ytClVENVJi8EBRfkBAGK7xDhT0KrmgUqLpVpIBg6tPdiCF1mQR1tzwKeLilRdq3gRGNMndQ32QCNwbX6EdcR1EqdyoNRaneXcU32gg2AggWjV1A2wzguhVJsCzWXp1EemQtJahIdafiLkEg6nBkqD96wuABeYqvZZKamrlCxOgsym4YmzkEC0X5m84Z8KWlUpJUem9MLqRgZUqUsVJ0+MrqPi2FpxHQzJBCU3alTWQSpUtFtKPBAYm0MpiJsThVBIZysScNatDPUy+kz4n70pudKJBEEk2B5kicBZvMM1YwtZmRW1IR3hXT8RNuhj9yLhxeia1CrSCgaADrgNM3BFvnzFxc7qRxOvVeozqpkQhpHYKBKkGIO5kkAkwDG2pGd0Ja/FNWW7xWUPUYKqX7xr3PhbwjTJkzbntgrJinTRaf9NSZnadR3nckCeZ/LEPG64WolSomtiYQEkSCoLOygyFuu0c5N8WWtR0ml/VWozpcqNRjYJrIJkiwZTG8csNEV7yBUadMDwVIZfEYN9ryL6TZjqtvaIwPkOH0Hqd3TOldUl2GgmBJWI85kxMbxg8kU6ihl7ssQU1hgAhN6bPpBVpnwMsHGlfMqgDkMGpllZUGsBgpilcgiNwxUi+4GA3QUkyWnlGWqwoMStNmp6FWGkSS9Jh9kadOoGB5EYWf9S8KMVL1W+JSZIAP2xMBjJ8U3kCIwZnFotpSh4QbVJqXsDLERZd1kGBPOYxFkKC1VoE6kYDSWsApA8Pia7SPDeY5RhLbwh6S2FcMFBF1opBIkio7kqFEsk8niCBaRPIk4F41XhQ6kL3c+MiYgx4tKmJVtJ03ET0ifJcU0kaKBFSkj+Nlu0zpBEaG8R3F9h5Yi4fxtlcVKq1AAxXTpIDGxDMsiZMWuAPqFBrbC5p4SDuE8To1qWhiaTgKq+IBFgatUtYkCQZuL7YBbJUKuvuT31VpRHV9ItFtQ8GgDcNawNxfEOXzAq0alZqfds06oRYFwpc28UEgR90+uGWlDdEK/ZcBQAxMKWFpbl/8AGKW2TpCTO9k61QqyN9gByHqXYbm1p2mOc49w2yudqU0UL4Z1E6ySSdTXBBiIgW6HGYDkHhEO4j2aJdzTaykjxGSYZdR26HSF2Ig741o5XXqSkSsRRgsSIIXWt5IUqRbmR5DGYzDS6Fj2CV8vqK0yzhrKpU2U+G6zO8wbXE9cS8fSolHxVe8pAaXUoo1eduVjbba2MxmA202NSYBkSWCKANLowAMeFQCxUSCSD0kdZm+Le2eNfLqnwFYZ2EGdI1QARHLn0jnjMZhqsQqVJ+8YqUUshBkyJJ0SQR8N2U2A25c4K2dVVfvCSwZlkIpDGASGBjww0CNtxBxmMxzcnk6OKNeGcZrGXCUmWurIEIZUUgyfCCw0tMkCJI8zgbgJfuWoBtNAKzui+EuxiWYwdUEaQNtPnfGYzFl+SVkNO0W/J9nWbJLUp1m1OBW01ACssAwHhAggACQMBHj7UaaIlFB3istqhnSNIbxadU+KR6bjGYzGaVjJviL81VpNTB7qU1pWCljJIYBQx6ajfewAG2L3luHtVRbhT9pgTcG5gGwx5jMUj/BME8TaLGKOhNO4i88/bFC7YtlqbKvctL+OFbQgN1mBvN5B8rzjMZjQVsk3ghXMJkkyzpq01AQVhJ/pr4FLRJVSxbeSQJOBqOSqNSYd53rXJareZksJjY/d2i2MxmF/syqzFCrJZunTpsRTJVmpKac+Bu9DSSDOkwAJX0x7luEE1HpaaWpHBACkKJI1RfeNQBi0+hGYzDJZYvoeU+D1EWo+vSmlmNNWaIiWiT4duXkCcKK3aECkKjIAGZaYVUWBIiPTmW3mbc8ZjMZaDLAfwXNVWqaaSp4Qz+JiJ0GCNQUxMxsY9cJxWH8u7wdSPUDkORDK9whAkrqNixkgmwOMxmM0kLbZHxHMio/9XVqYAkgglQ5YBVbSpjwmZF5HTDvgFMFzphQpZY0qRKwAwBFjBk8rm3PGYzBpZFt2LOKVirLLuSzstyGvTHxkncmFItaOlsQcOyBNU06jSrOELidcyuk3sVCgjTacZjMJ9j90MMxQSpJFNGRdeoNMgU5Y6bkOTFtW0mMDtQC1BTSRIDpJkKgJUAk3ZpEz0tfGYzBWl++wvYbkKBeq2uBCB20yLI4EAbTrKmbbeWFXEqjtUDnTpo+NG+3BIPitBIja0yb3xmMwHi2ZZpBVXtDW8epxTYM1NO7QQHESxNvCV9b8sD8R4tXWqKJZWRgtS8zqYC5kkfa3GMxmKRim1f7gSUmrN8tnH8Stp1KzKZBa4PIytr9MeYzGY3FA5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sp>
        <p:nvSpPr>
          <p:cNvPr id="9220" name="AutoShape 4" descr="data:image/jpeg;base64,/9j/4AAQSkZJRgABAQAAAQABAAD/2wCEAAkGBhMSERUUEhMWFRQWGBgYGBcYFxweHBwgGh8aHBwYHBwdHCcfHB0jHRkcIS8gIycsLCwsHR4xNTAqNSYrLCkBCQoKDgwOGg8PGiwkHyQsLCwsLCwsLCwsLCwsLCwsLCwsLCwsLCwsLCwsLCwsLCwsLCwsLCwsLCwsLCwsLCwsLP/AABEIALYBFAMBIgACEQEDEQH/xAAcAAACAgMBAQAAAAAAAAAAAAAEBQMGAAIHAQj/xABBEAACAQIEAwYDBgUDAwMFAAABAhEDIQAEEjEFQVEGEyJhcYEykaFCUrHB0fAHFCNi4XKCkhUzUyTC8RYlQ2Oy/8QAGAEAAwEBAAAAAAAAAAAAAAAAAQIDAAT/xAAkEQACAgICAgICAwAAAAAAAAAAAQIRITESQQNRE2Ei8DJCcf/aAAwDAQACEQMRAD8A5ZUWHI5G+NqdSNUcxGJKlJmc6VJgCYGNRkKsx3bydoUn8Mbkg8WDpvhtw3NBTvgzh/Y6ox/qeEGLczO0e+GOb7Hok6VqWi07dSbbYHyJFF4pEFDgLZmTSvFzEfmcDVuz1Skf6ikecHD2h2XUGKdd0gXmBvaPngx8vnsuIo1g62kN/nAckxvjraK/lCg54OoZpZ3tibiWWzVZpekhe11uD6wIAwInAahpC/iZjqFoHQ9AMJbG4jShxAMpKgwN/wDGNf5mofhgdSxjHmS4RUp6kEVDNgJuOg/XG2Sy4FN1qqsaidLm0Hp0jCNsskiGtlVLLrc1JueS+kD88b53MU4UqkANO948xjajl10RSBaDO557+ZxJmOF5kAHSqA7M0W9hscBRA2jzJ03JmB4pMyRv5fXG6OqEs+lgLSG+hHPE9DKhWVjcqBqUrIItvPniCvk6Vy6rA1EXAg7xGH4gvBv34PiprF95jyIxvTywbSKgACkkAXj364VrxNRGoewtOHXD+MUSBIGLxhFfyJObehhk8nRgahrjadh6AYfZIUl2pqPbFbPGaMgQOlh+eGOWrU32Yr9cVXDoX8i6ZPJ0XH/bT/iMbVOzWWN+5SeoEfhiLherTIm0SPLqMNkaRiLEdorPEuw1JoNI6GH2TdT5dRjn3G+H1KbFHoqwmCCxEfLl0x2nFY7Z9nP5hAUMVFI2IEjpe1vPCSXopCfTOVr2fUamBqKfCUl7egFjGCZamQVcbENpN+qwJvGJuM8CqZYp3veEE2DEQTzAPOPLGZThdWowYqQvLVgRjbKtpIZ8H4Y1VhUYAG2w6c8Wt+zFFoLbgYH4VldIErHmPzw0c6RfFWTIcjwegJBpq3qJ/wAYNqdl8s4tTCH7yEofmpGNMs45Yb5dsCkJJsScM4A+XqeGqWpGZVhfyuIn5Th0VOJ3ScaqtvLAFuyOnM3xTe2HYmkWbNJKNu+nYnbVHXrGHnEe12ToH+pmaSnprBPyEnFY7Q/xWyBpMiVDULCI0NB63IGM42tBi6ZRuJ8Lhge/K/dBA8R9dsCVuHsRprKCp8RMCZHL0xBxHtXSqSO7TTykMfxMYgyvalUGkrK9P0k2wnxMr8kbFeayOWVoIZT0BtjMMcxx+i7SaRn0U4zG4S/WK3D9Q8yvCUUxTAEwSsmLGb3th9l6UNK+A6YCi/157/LHn8jrXWDAWAehj+4bHHjuplQetxyn2wlHQiasSt7k+3uY98DnMMGuniOxkkjnceYxMlAwbkxGqTJt5R+GCq2apqJDGG5DfzaTYdBg0YHbhneaXkLN4I6dR67Yjy9JtBLXMwWmFHQwTginSBAcsRO1oO2x5G18aLVVpQA6Z3jpvF+uNRrCaatEiPPSfxwFmKDSzPuCIMbx19MTVEAMtA8JMglSfPb6Y9o1aaX1+G+n7V+QIPnjIzFtKhJIuuuJiRI3gHljRuHU2jbSI3YfI4aOCacVNp1bbR0vbENV6WjwgSPr5+uC66FX2a0wAQVK+GY8J1EDnYRfzxIeJvUOlVMbXaZPLfbERIcCAZm94/D02xlFZ1WcxuB8J/T2xk3pGpbI6xjUtVTsJ5i9rQSPO+FpyTVgqrPdr9pjOo8o8gMWzhfClqi5LeUwPS2D6vAyOUgfZ2P+0jfFIqnbElnCKXT7KMwuR7YITseR8LA+R/XD9IU2+UfQjBSVJwHkySRTe0HA6lKl3iI0pd1I5feUix8xvjzgHEFqhdDDzGOg5fNEWxzztlwUZPM081RGmjVbTUUbKx5joDv6g41VoVvJfezvEKlGoFeTTNgek9fLF4jFI7O+JINxzJxYuE5+C1Fz40EqfvJyPqNj7Hng3Ys4jImMQ55l7ti5AUAkk8gLn6Y3Z5wDxszlcwP/ANNT/wDg4AiOF1eMtVrd5UqGo0tpJmFUn7AOwj3OHnBeMmoXCMQUNhJMxAuDYYo1DOJTpqwN4gDmfXBfZfPO9cLTDLPNR8ycUT6DdHbOHVNaSPiG45Hy9PwwSW1UydykHzKmxB81II9sJODcQp0lqGpUGgRc8zzAHPnthdmP4j0KRbQveSGF2geIAdDzUH3ONQ7Y+/m2TVp35YkzPb3LZamDWc64nuwJf3AsPc449x7t9XqrpRtA+GFt7EzOKZVzjEySfPGx2JKS6Ot8c/jbXeRlUp0x95vE318I+Rxz/i3bHNZie+zFVvIuY/4i30whStBxjtN8a10TJDmCca97OIZxk41mJtePNeIxj3AsxKtXGYjjHmNZjseXzroj6G0ox8SgDlFwPPEGWZmdi4IaIBmTHULa8D8cQJmA5+zPw6R12kSd/rgijqJkvBDWBsI3jbeMc9ndR62aQ+JFJKz4tLbxz6TH0wTRkqDEMZEHlGwvYDpiCrWYwtK5+IgGBPuROJspULHVN9it7fIflgmJf5l9IliFHL/3YJzmcpoJ1IXKwDJCmeZjAj10dTqDKQYMqQGHlbaOeK+6U++kvU1T4VbxQfPyEfTGDY67xSD4tX3rmbi5Fo+uNMtlwquSGg+LxbAdSYtiD+UQtcanPhmQS21yLW6c8TllNwT0I03EbTy+Q+WECanNqZhQyzz1EgemxFxjSjlmWrqCjxXe07QNpJmce1s3lzI0atMwsgRbdQfngZMxSCz3jU2mTJjzm5tHvOCwI3qZ5Fc6Td2KqOn936Dzx7wwVTWcd4CBIAEny8hJ6/pip8d4t39SnTp1SwGs6hMFmGw6WEYs3A8uKVOmxLyylyCOS2mRvN4xeH4rJCT5SpF34JRZNtusRtY/In64szEMv9149RuMB8GQClqqDSdLQszANzPVjzOJ1BBqeTUGHqwAbG2ZiLiSaiKgEBrH16nzxDTpHDitlv8AuL0qGPe+AeJZ/L5a9aoqmPh3Y+ii+DV6DaRBOnCztsgqcOrg/ZXUPVSDhXxX+JFO4o0p/uc/+0fmcVjiHbmtUVkYroYEFQouDyxReGZOXljouX8MOO68sFPiZPCRztsfljoFbIzVWqAR+7fp74+b6XGGpz3X9Od9Fp9Yx7/9RV//AC1P+bfrjfDXYvy/R9Q93iufxA4yMtw/Mv8AaNNkUebjT9Jn2xxTJdvM5TjTmKttgXYj5EkYOzXEs5xBR3lRqgHkoQHoAB4j1OA/DXYqnZQhUJP4YufZXLutFqjHSJhVYxrBBB5iV26z7YIy/Z/u71JPvYflPlhuKuSNPTmAAo8KsT4jHTkbdMMoUZFQp8Sq1q5WtUCgkC5GkR06LGE+dGlmGoWMAC873Hlg7jfCaYU18q7PS1aWDAB0J2kAnwnaevXAnE8qipTZGDaluLzI3MdOXthGYBUEmOo/DGZhIg/eUN+X4g4J4Yf6tPnBJPpBnBeX4PVzAoBBbu7sdgNb/uMCrAJsHZfhNeoPBSdh102+Zti/cH7IUaADMBUcbs2w9BsMGVAxaxEYzVDxhZznMdnMyg1NQcDqBP4ThcVx2ukpCTN45YpHaDJU2qw9PxPJDJY2ve0MPUT54VOxpQopmPYw1fgqjcsF6wD9JGIs7wlqY1Ah0P2ln6g3GGJ0BDHuPQMZjAOk5ehJOhQSTrLA2Em5Nv8AMDE6NpVtRJEzq0sRFxtfkZ574i4QzUUZbAPEzINja0SOfn6YJzGYQ8p9SY9YnfE4+GcjrfkihZxjh2b1assNSQC1IgEeTBjYzExaOU434R2vGo0M4rUHB+7EeosffBFWsWUqpdQd9Luu3ocVPjnZusZqK71Y5MSWHoefpv64v8fFEHO3g6nl6VMqTTqawCAb8ze4PXlbAdbsrSJNQISwglQbGDJsZ87DfFE7C9pAtQUq7wjDSGN9M8iOaTuOW4uMdKyOdelUNKqI6XkeUHn1BwlWPGVmlfJEE/d5CBEHpbpiDiHgoFpsgAVRz9Tv9cXJcuGWQOX44qnaDKlQGUXUz8/1298ZtS2MsaKLTzIcsAgQmdLjdSefmB0OKNm6bCowqGWBIMmbjHScxS1BSLyRfrJMe8Yx+AZetOtJIJuLGdjMQT9dsO4paRFpy2zmSNBsfMYvGQ7ZB9AqAyAVn1B5C28YG4t2QpBz3Yq00i2ohxPPxAD2BvgHK9mCSYqQAAbofyPXEZyWmNCMlo7RkuLhkQkiCAW/T8sO8vmxpLv4dTd408lUQs+wnHJeFcTrUoR2pkCACTYmPl74E7VdtKtZTQBAWRqjn/afIfL5Y3iTm6RTyNJWx72k/iafEuVMamJNSLmfu9B57+mOe5nPs7EsxJNySZJ9TiFrYgLY70lBYOJyctm71sRFicY6fsY1AviTlYUj048YY3QYn4xlDT0T9oT+WFGPOGUO9qKnU/v8MXLiWdSgndo9wBIE28vIeWKpwLN93J0ydNQg77LMR7fXC85ipVeSQSb+XywHIKwjoVbOGpl5EtZTpKwSQRDKIuOR9cRJlBWpI60SaqeHurjVJBl2Oy2MRuScIsvm3KKrOdKyEQW9WMc723gc5x7w7i9Y1F7ttJkLp352F8axrLP2Z7D1DmEeqE7ouy1KQmO7cGU1AAGLW9+WKb2s7KtlM1Uy4YsFgqSI8LXXyNjvjpPZjtCQQzgtTJ0gn4lYfFv0PL1xYe2HA0q1KOYVQzBdBPl8Sn1+K/nhJbGpVg5R2Z7Gux11RpBBULzgiCT0ti8ZbhKUUAAUAbDl6QMNaaLTW++Bczm5ty8xg8ktDqApzbD7w95wClQgwCpwwzFMEGflgJ6AG1sTbsdKjf8A6iRt8sLeK6XC1Fs1Npjy2b6X9sa5usBtywA2c3nY/u+FA2HcQyI0MdjMx9cBZLJrVy9YC1WmDUW/xKI1J9ZGCjxwmktN11BQQKinxRyDKbGNtQN7SOqjifEO5psEJBeV5c5Bn2O2GiqEk0xBRqAiTjMChseYquJDJ0IV2O84Ny1CfyGBsrR2w7yNHbFrGSNaWS8pwfluGdflhxw7hZb99MNl4OQRbff5WOFch0jlfbfsTCNmqKwVvVUDcf8AkA6jn1F+Rl72W4quZyQ1tFbL6Vkm7L9m/wB4bekY6AeGjSQRIIMjy2v7Y5TwfhHcVK6FZVSV3jY2uSBtG5xKQUs2jplHtAlKmGqkItgWOx1TB9DG3WfLHtXNUK6OVIbwyCDYgCZHyxWzxmnWy4pMySqMDJm4IYXEjl6YFyvaCkveNHjdNMEhFsQSQbgEwLRePbEuL6KWjbhXDGqJQZUsFLtNoKC4Nt5/DA1LIkANfxAHfecNuG8dWrRzAVlGkkUgLs0qF+EeLlNupwbQyf8ATdYuipUHmCBbFNCrIhXKAghgCOYN5HQg4CzvZ4pL0oAIgpBO+5G+r0xb6mQvYfEmr5jAUkqLb4LSkqYVayjnHGqCpTLamlWsDtJMWEWmCfKMVNq18WLt/Uf+cNOSQVptp5SRvj3gHCkUhmXU0i5iOewP4/hhvFHgqI+WXKQho5OrU+Cmze1vntgodnswLmi8eQnf0JxfeI0k1BV+Pw2mDcT+e2POG5Soh8QtbkbdSb9cUbFUDnRoGIIII5Hfzkcse0MtLgTvzx2d+EUczT/q01q2sy/F56G/ImPLFaz38Myh1Uqodd4fwtHqPCfpiY3FlEo0ApAaQQb/AOMEds28dIC693Kt6m6nzUz7EYseb4QjLGYVREiV1SIN9tjefLnbCZ+zlIwr5ioygkqNCzB/uLGeXLAs3ES8Hy/eP3atpqNHdtMeIcp5TyPWMRVsy9NiCAKgkGwsevrh8vZakQdFSqCNmYLHyUT9cJs1wLMaidDVDuSoLe55/PA2CmgfLZwrbD/gLO4Y0qJqOrLpOk6lO8atiCJibiOYNq1Vyrr8SMv+pSPxGLj2QpVXKpoVkEnxfBPVuRAF4OEcqGhG2NeGPma1SGKP5UoKp1+GwNicdY4pR05ZR9rwAewOAOz/AAFV8T1NZHwoiwg9gSCdrC23Pb3j+bd3CoYCdCN+k9R5c8LdlUs0KsvkalSSPkx3/LAOby9QBiKbQnxQCY9Yw0oVaq7OR8v0wRUzDmCSpO+rQAfZlAI+eDVjWUSpxMTOBsznwRyxZ+PcGGaYOx0sBBKKBPm3XCGv2Jb7Nb/kn6HG4sDbKvnuIXMbefLCx80Tix5v+Huak6Wpt5SR+Kx9cKcx2SzdM+Kix/0kN+BnBok7BqNcnCniOZ1N6YNzIakPGrKdgGBH44UHGEPRjMYMZg2A6uckUvyn8cH5VoaL2w3y/CNYuPXET8ONOsRBIgNH0xaylFp7POCNojf1w+osD5YqnDYpOFEnWDHlG7H0mw64b8TinSLH4Qv7v1jnhHszQ3q0xpJ5DHLe3HDqdPNEOGK1FVoVtMkeEz7Ri2cI7QF1hjqhlVj1BkavdSCfMHFW/itnVJyd/wCpUFWoeoTSkfNhHscIwrBUOKcSpaoo0lpKLAKN+rEm5J8zhaaxbqcSrkZGt7KdvO/L98seniWi1IabRPP/ABjp8cbVkZuibLUmEErp94xceBds+78NciougpOrxAXjl4o8/njnxzsm9ziTvbTisuLVNCJvo7Fw7tXkmKf1wCKWk6gRedto2xNlcslRaehlb+owsQbATyxxla5HIi/MW+eD8rxh6bh6TFSIiDce4xB+OPTKryPsVdts1/8AcMwy30v3S/7BpJ+h+eC+zGZrOgBVQAdQdiQSNogAk35298AZ/gpqlnRvESWZW6m5Or9fnjWhxCogKuSri/Tawi/LlFtvPCtNATzZa+JZxXCuzd2xICNBggbn59fLE/EsvmWSm6VQ6KAWUL8R569JllK2lTIEwMVPMZermKyo2piSNIJmxFyPxnFm7I1ai0WQE22MGIJ3W0C09bxgbHTGPYRWpQjyzOGZjfSgBGhRa5NzuTAExJxba9bYnbvUQ/7wZHznC3gLBw0xq3ANvW3nz5c+uCFUsKak3fMo3sPFOEbKpYEWeyutxFmZnok9KlOTTb1sVPlbFcrZcawQIWpT71QOW4ZR6MCfli3cN8bq/J+IAj0iqT9IwizFERlSP/FmGPprMe2+FbNQlyj1GcIpj18hJ+gwHX4sZtHqN/njXvQCPWcHL2ZOYXVl1JqXJpi8/wCk8vQ/PC2KBVeK1RJV2APRjf6/jiTg3FmVyxRG8yI/AhT7jC2sjIxpuGR1MMjAhgehBuME5SoCsFZ/e+A37MjrfCu1VFlAZ3RjYKQqrfkCgg+hIPlhk6CPD7fvkcUTgGaVwKdS4jeBt93zAw+oUqlB+7ktTYSomSsXhTuQN9PTbGRUPdx+v76Yi76L8ueB3zA1Btw0qfUXBHqMQtmJXVyBg9YOxwbNQc1cTO3Q41eoD67jAFKtZli6kkecdMeo8W8gR/jB5GoNHlt+7YlemHXaD+74CpVLuvIDUDPXywblalx0a3vE/XBsALU4YrAggMPtKQCL+R5Yr3E/4c5aqCVTu23mnb30/D9Bi4KfHcW+H1tI/CMTU7aZ+9pPvt9cawNJnG81/DKurQlSmV5FtQPuACPrjMdhqUVBIP4Y8wLF+NDunktDiNm/EYkzfDgagJ5oVOGDqLeRx5VacNYlidKI/m9MG1HeLbjnzN8MK4RhD3QRbqTsP31GIMwIqB55acB5xTUWoASGkOvtb8jgWNVmo4CFJNNQAbsBsPLztjl/bnPo/E6rBjUNOnTogWCggSwjexO076vLDLtF/EmrlyMtl2DVjqDsbhCbe7AGY+fTFGJ6mSZJJuSTcsepJvisIc3kScqJczmeUnck9B0Uen54Cq1uQxlQnpiLHQ5VhENm2vrjZamNUpycb1PDYbYm5BokTUx3O9ySb4PTKgDV3im3Tn7xiDLIGgux09BuRz9PXD7htE7JTVAYl3AJ9iQY9hgWMkC5WiTsVJ2sY/PEmc4WtYaWWBy5n/Urc/S84fUeHO3/AOR22stgeu5GPWyIXwszKT99ZA85WIjzGM8jpUUOtSr0R3bkvS0uiNrCaQ+0Mbggi67ET6izcL4lWQsa3i1eIFPEpsBOobmPLlhtmeDjTcB0PoR87g9Z3H1wDw/hWmrBpUmpyTJRZ9wAJPntjnlcSsY2OuE1mKFwI1jStpktYWj38gCTgvOZ/Qa1RSIoju6cffI0D6kn/bjeu/iVUUd7p8AERTkQarRbURt+guvy1Om7BQf/AEuXlnffvH2kdfur1JPUYROyjwEUl7ihTHOjSq1/99WKNEepJY4VcYoimtbpQoUcqPN28dSPSSMWCiC+YRXA1MwzNZSbIqCKFFjyAHiPpPPFcz+ZWr4gZo03dy3OtVYyWA6TYeQwWxCr1ciSyIN4v73xZOz/ABJ6amgCFUmXqRMAee4wpyVKozPU2n7XLBWXQsTTpyS3xtyAwLCkRdpeG0M7V1U1ZCojvZJLRYFgTy5eWKvmqVbKMBUGumdnHPynr5HF3poP+3Suq/E/44l7inVpuKig0hYzz9PPpGBfs3HtCLgueQkFTI39PbHWuFhMxRUESRHqDuCD5Y4HxfhlXIVlidLgMvmOh/uGOo/w37UCosLE8wTt5YGmFO1XYdxnIVE7y6sg0OjCzApurj/TJDDe+BKB1PUTkQCPfFi7a0f6PeBdivOCJMG+xEMfC3qIOK/SWK6edOJ6lTgS2NHKNaJEn0j3H/xiSmLXOyyMausMTtN/kR/nHu3SxYR7yMDkNR7MOpGxQj6k4MoA91MfCVYe0f5GADV+HyUn2v8Alg1M0opMOWgx6fs4ykZoYVagBJFiChn0YfkceVqvgqC1u6YfNcBZ/PqFIuSSsHpz/L8MCZniKIKpdgiAUgWYwNh+Y23w3IFDnNMS5iPO/PHmOeVP4sojMKdA1F1GGZoJ5bQemMxSifOPs6+M+OvPAeY4wJ6RiknjldwSuhAW0ai4Y6jBChVP4nfCzM0n1la1WoWLEDS4UArB0gLfUQdm+pjCPyBUDoT8dpgeJgIvv++WOd9uv4lBV7jKMC19VVT8HLSpHM+W2Kzx3tKVhKWkNpH9QfEAxLQG3vIvY8iN8VNmnBjb2TnJLCG3BqXhLnc2E/Mn1w009NhgLLQqIOgE+9zg+hEb/LHZF1E52skNWienX88erlLe37GCRc/4/c4MbJMdJix2k3F/TacBhSFYpRaN9jyxCsTPlfz8ojDKvlxPi3E+H3P7+e2NsrkvDMbnbl1An2wg1EFLKQNViTcC+w5e5w2TNEADdjawgen+MBVa2kEtYAz8jYAeeJeHMXOqIB+1yEDb05W3wUjaHWUr1Y8RsBfUfCfQc4wPULs0tUVbz4V/MGceVCrwJki95Nxt5ADpiMKZYkkATf8Ae+G0EbcO4iykgHUOcc46g7nzs3nhkoR5ZD7bETy5fPHvAcktRZs0c/31wdmeH7lB4lE+o5jCySY6tCLNMb06jinTbdUk1Kg6HnHUC3U4N74Ulpk04v8A+ny83Ztu8qRyWfQbCTgmujtRNSgFLiQNQmDzB/fTFazPEjSLKtQ1M1UtUq76B91Oh5CLLfnjlri6LXYyrFn7yiKk6jqzlfqf/EvUDYgeS8jhRmGWrUhAWppZKa7R1Ztr+U4Cq5uEFNzpQG1FT4mPVzjRqxMBzC8qaWHv1wLAN6tZLCo9uVOl+bbDBa0wV0ytKmdwpl28vfCrKNHwqB9cMcuxG5+gwLGo3SgrKBBWmPsUxJb/AFNYYIWikqzrpVfgorvPVjzxlCT9r06Yl7vzJ64FjUDcRya1adQ11DmoP+PSOh2g4qFXstmsnmBUyTaoAaCQDfdSDZhi7pl+8MTC268sGjLA1DtMT6DlgcmgOKYHke27VqJpZvLVabCJABCtF/i5Axt0wOOJA1UG8KSfUnbE3E1kgKPh6czhfRyZLkx0Fx8/fCuQyjQ370NEcx+ePVu+3U4No5QLb+2DgSvnlpqSoL8oUry3uxAAHO+Ck2FtIULxWnSzB78kKFeIWZkRHyOJK2bDa1pg6SBpt96DGBMvmsvmKhFVhRrKSAlQ2adirRBF+XyvOJO03E0yCAupNRp0L1je/IC2C4tYoRTTzZLxfjNPKCm2Y1FGU/DBJYAEKASCJ+9sOeOY9oO0VTNVCz+FZ8KD4V/U+Z+m2BuMcZq5qqalZtTbDoo5Ko5DAOLxVHLOfI21YzHgxmGsQ7VkMgh/7dNF0rGqIi8kNuDt6/LEWZVVSs1ddSBWiIEm5hRN5EeIYg1VASx0kaTrRXIEEHwiAB08J5SdxhiOBNWh0TUlQKSC8M23hKuogBZIIgXEWxNRs6nKsHF6ssxJsSTONEpyYG5sPfBfE8qadaqjKUKuwKsZYQTYkbmI9cC6iGm1iDitHKWPMcPZKa1CVKWUlTsdrggWtvj2i4iAZ98DHMgp4SdLRIxHRrQAOm1sPHVmex9kVQNJE2sBI9/lhzRVmZ48QpqIbay+lpwhyFU7qQDuDIHnufTDbJ1okGI0+u/p5Y1jI8q5UgyZ1NMyI8hbrb2wU2VikNXmAepPLa8RgcZoNB6AQOnl54W9s+KsoGXB6s3vYD5b9ZPXGoZtJCjiOeFWrCmKa853PNv09sWijWpIqUzAZwCJIsDsAP8AIxQ6XL1/f4YPzHDKlaoSKmr7xJ26bCNoHl8sGTrCJx3ZZ8jpasQSAADFjeBGNs5mA9VFeQoAWeVpP1wvTKEIGaoS5mTO/sAPrjfJ5VajqakGDtqPWdp3vgWxi2t2iy+VBTu2cINdXSYKhiIBiYNxvYTEzIFu4BxPL5lNVIPH98hhIus7wQRf0xzYdiDUYrT0lCJGojUOcKdJPXrztjoXZzhrU1p01CqiSYWT03YgSd5gAbYVlFZ5kVGWzBQ3RwJnmRz9SD88Vztl2QfLBquUA7piWc7tTm8j+zoeXpi0cYoTUF+UfMYLyXFIpAncSDPQiY+YYemIyyUz0cUprp+H3bn7YMyeWZzCKzEXOlST72Jxcu2v8MtdNq2RNQMb9wGAUWk6PDInksxNrWxUextQ5XMZem5ZTVFRqgYQZ+ELBvIIP064VQvYjlQWudSnAqK6f6kZflIBPthnQ4pSPwQ3kDJP+0gH5Ti08SpCqjIwVkYBTIm15g7SN9Xpjgo4symJBAO/WOeC4NaD8lbOt5fOIfhEHmD+mCXZdN4A8zHzJxzzhHaU1CqFXduRTUWHoVv87YcZzhgrt4qtQNTCuUaIAJ+1LQSR8O0HeZsnFt0U5qrLQ/GaFIeKogYxAJj0Mb+gwOnaOjdUqA7MzczP1jAmX4+crT05WitasGi8TpAMNBYsIMeEC/XB+Y4mjn+oQzBfGGA2M/CsTBJ6GLTh14r2K/J6IG40KhYUgfCYLkW/2n7V7WsPPbBPCtSt1XzH1BjnhNneL5dRTpimNVgoIEXv4kjmDNo3GCMllwsCmFUmAIdgBJ3IBIvN7dMWUIpVRLnJu7Pf+qM1qlVVIIEKaoJINtVtPqJgkdBBzL5imKjlKiEmSV1fD4VXwggwbSbGZ5DBX/R1NOpUIUOQGChr09O5NirydM8+c7nCKnTZmZ9HiUQWCy0meZk2j1xowXRnL2FNVpsxDGg1/EJW9gB6G17ekYtNDOUc2n8vXRKmoTpLB5KgnV95THPfFKzVPU8FBI3LKJIPnHlM4lQCnUUgaaguGUAH5jmRb5740ohUl6EHan+HlehXihTapRqMBTjxFSb6H6RfxGxAmd8VjiHD6lCoadZCjjdT9D0IPUY79wLiJq/GIaBIm/OCVtBN+XpijfxB7E1nrV82rU+60B21OQwKqARBEX02E8xhV6FlHtHMhjMblceYNEztea4NSAWomrUh1rGoA3nSTsoubkjf1xCtavSZWYuXkhZLwQfhMBYRvMzyvg6saa1DTFZgGQK1ybbKsFgDckSZN48htXyhpl6bRUkBi0kQegtMDpuL+545wXv2I+NdljmqdEVGXvQx1VD/ANzuyeZJ8cCILR9Yxz3O9mayF/Azqgl2UGFEkDVItIGrnYzjrtTL94A5panMojPYCCuuTGpQfLeOeB6WXzFOo1KkC9EkrFmMkQwZmuw9YMEchOD39Ccb/wBONZevptyOCw2LdxjsLTJhJoVBTkKxBWQY0uRJS2qNyYE7mKhxHhdfKlRWSAZ0mQVaN4YEgxNxywl3oVxcdjThuZEXm34bYaiqAqxfof3fFUy2dBN7efLDjK5qBDXHI74ZMw24dVE+Lbniv8frF8zVJ+8QPQbfTDBc4JkHCbNVQzkjYnDxkLLQMm0eZH54ZcIrkNE2Mz5eeFj2Pkfx5HEtOsQZH7641gH/ABPN6UIFyL+mPeyOvvVZy2lywk7SBMGQY5X39cI6GfHj7wEhhy5HcYtHDeOU0phVpqx0KUN2MsYqB1EREeEcpm84HJDJFvVCrqxlZC7Ha0k7CPTfF44FW7wA7gQOX6ycc44fxM19KKJYwAoFl8vIR+Bx0nhVJaNIAkX+1tI6zcHpy5YScrLJEfFKVwfukbYrXaHj9DJhe/LAOzqsCdiSSfIBvri5cUIKqo3Zscv7c9nHz1dW7zu6FIEAlCZLMSxABk/ZHL9ZNWMm6wdA7P8AaanUQFXV1OxBn2wRnaWVrXemjEEwSoJ35GMcd4H2FzdJ3bLZpRpi0GGEAnUPhEHw3MyDyxcKWbNMotXMKW3IRJ36sCw6WWZvfCOVDKN50W9uGLEJWKiNoEYBrcBoINdWtSRR9rQgj3gRtimdqe0FN2FGm9fvUlnNMlF06STJNzpHi9YneybJ0hWpkd0zsRctqdriR42BE3GxA+WGWQN12W3ifbrhWVRhTPf1ArEAAhCeQkAAy3See2KFw3ja1qj1mg1agEiwiOi7BeQAsAPPBmc4DQaqhqUyWEd4FR11CROpEBCmDOpSAbW54grdmaKu/hKBfgHjdo1G+r7JBmQbW3jeiwTakwXLuKeY75HAeZZbEWGmIOHmZfvahJPjYkxHIQTblbeDaTHXESdnxmIVGRKhldeiDO5DsBdiDMggkRHQh5XJ1gIc0WLAEEPqi7DflqH0j0w9/QEiStw9qlRX0alp2BEkza06umnYQLYOzOmlOmqEIWyVBE8gysLOZOwYmf8ATiThnDQsi1MhXAaTBDEtJtptNx5CIvhNxLs53jsa1bXq0jWniRNIEm0AGNhHUQd8DYXjRZMvVeaZZmYgGSQI2A8JAlRBM9euAKmRDse5tNWWSdILGBIOyE2uR6+Z2T4LVy2XLuDUQBjTBaG0iyyq3LeIE6cR0cnTAdvGlpZBTLww6BdJYyDM8/TD3WhasK4ulXwqaSwllZCCzAgXK/ZB39fTChKD6yvdkEXIMz5WGwEdb+2GZpIzqpTS4ohwAWkEmCpYkEbCNQibxYyLmeG6H1AsdVQPUGtR3aQpYLMd47NqgWkaZvg72Z/RLS4gxVVPxL8B2DXmNR3IIkEDe2G78Qp5miaOZAK1BpMOQ07gyVFwQpkSJO3VHm6Jo5imtQI+XcuJRgSsaokH4rRq02mYxtnl/rNTSNOjVq3YSvh1LyBg8+YmMBxRuTK/xv8Ahs6VYy7h6ZAILzM3kSqwfW2MxcsjTZqa/wDqGoECGQLqEj7V4jUIMC19zjMJzG+NBY4QtbM1agcgqQpNOJJIDBIIIMTNxaR1OJ8/w+mZpM+sk93rIl22sdPQknV6XG2K9wTiDGo1MKVqd4WqkORqYWNUqTYWK7X07bYmOUqU2ch9asxVWZYJAuZIFhMyYgwDOKUqFTdh3EuHNrUGpUBpAkVUDbMQSCCYaWWfn7SUM6DU1As6tT8bvEALEMQviUQediT1gYmyquEZaoWqymEYOYAJuokyCASJBgkTbbAX8zUpU6yGnT009RRRMEgFgGY3mIkybmAMTp9FMdhNSn3rzT1hBqEqgUzAPhgsNOkncTtscD1svR7taaAlahjVpBk6iT5A2aJsSCAMb8EzJhQyotbxMVUmQtSbLq3AHhtPw3nEn8oF1CGZJDkEGCARcwbki8gW09blkqE2Af8ARMu9Gp32WosxQqrBDrJAsUgqQZ6m/OdsUzjvYxsu5/la3eoJ1BhpOofZA2Ym9xFxHSbwmepd41QB30C9KC3eWsKRkmDIIYN1tOJuMUaFMU6mtCKzf1aferpFMiQRMLA0gWu0mZjCt+jKPs43mK7oxV0KsNwRB67HyxCczjoPH+A/zFKrUofATqU6ZmNINKSS4ZSp3EQIGEfZnsrTzNZBT11VWO8OiEBO0tNl69eWMlYko0IaeRrNSaqtJ2pLZqgU6RPVogYFFaMfQv8ALrToMKK6aOgo7W5jkPh62E8rXxVqHYijWzCVBSR1qIpAvHh0qDEAKIWSfMbknAtIb429HLKehhvpPn+Rw/4JktZC0kljzLQD82ucWztdwzhSVDSamQQsO9BLq5K6JjwgHUbML2jEeT7AU8uVqd09VCoLU6hYG4BBUpF5sQQes2utWrQyVOixcGyQyyaqz0EBHiVLW563ImJ+zzOGL9taOgujTSSAX3EnYAefIb4VZ7g1LSC2Vy67BC9I6BJAAJI8e/lPXCXIdlkVqJ72rmKVPUoZayolKoXEFIICkQ1pN4vjcGNz+izZjj1eooZMvUghpDeBgASIAIiWAmZAvBIxplO1tJtIpKJnS4qt8PUBRKmPM4NzHaLL0qV21mQl+VwpZioiTNgYk4G4hmbuihaJs6sVAVhANnK7HVBYCRB6YfigcvQ+ytClVENVJi8EBRfkBAGK7xDhT0KrmgUqLpVpIBg6tPdiCF1mQR1tzwKeLilRdq3gRGNMndQ32QCNwbX6EdcR1EqdyoNRaneXcU32gg2AggWjV1A2wzguhVJsCzWXp1EemQtJahIdafiLkEg6nBkqD96wuABeYqvZZKamrlCxOgsym4YmzkEC0X5m84Z8KWlUpJUem9MLqRgZUqUsVJ0+MrqPi2FpxHQzJBCU3alTWQSpUtFtKPBAYm0MpiJsThVBIZysScNatDPUy+kz4n70pudKJBEEk2B5kicBZvMM1YwtZmRW1IR3hXT8RNuhj9yLhxeia1CrSCgaADrgNM3BFvnzFxc7qRxOvVeozqpkQhpHYKBKkGIO5kkAkwDG2pGd0Ja/FNWW7xWUPUYKqX7xr3PhbwjTJkzbntgrJinTRaf9NSZnadR3nckCeZ/LEPG64WolSomtiYQEkSCoLOygyFuu0c5N8WWtR0ml/VWozpcqNRjYJrIJkiwZTG8csNEV7yBUadMDwVIZfEYN9ryL6TZjqtvaIwPkOH0Hqd3TOldUl2GgmBJWI85kxMbxg8kU6ihl7ssQU1hgAhN6bPpBVpnwMsHGlfMqgDkMGpllZUGsBgpilcgiNwxUi+4GA3QUkyWnlGWqwoMStNmp6FWGkSS9Jh9kadOoGB5EYWf9S8KMVL1W+JSZIAP2xMBjJ8U3kCIwZnFotpSh4QbVJqXsDLERZd1kGBPOYxFkKC1VoE6kYDSWsApA8Pia7SPDeY5RhLbwh6S2FcMFBF1opBIkio7kqFEsk8niCBaRPIk4F41XhQ6kL3c+MiYgx4tKmJVtJ03ET0ifJcU0kaKBFSkj+Nlu0zpBEaG8R3F9h5Yi4fxtlcVKq1AAxXTpIDGxDMsiZMWuAPqFBrbC5p4SDuE8To1qWhiaTgKq+IBFgatUtYkCQZuL7YBbJUKuvuT31VpRHV9ItFtQ8GgDcNawNxfEOXzAq0alZqfds06oRYFwpc28UEgR90+uGWlDdEK/ZcBQAxMKWFpbl/8AGKW2TpCTO9k61QqyN9gByHqXYbm1p2mOc49w2yudqU0UL4Z1E6ySSdTXBBiIgW6HGYDkHhEO4j2aJdzTaykjxGSYZdR26HSF2Ig741o5XXqSkSsRRgsSIIXWt5IUqRbmR5DGYzDS6Fj2CV8vqK0yzhrKpU2U+G6zO8wbXE9cS8fSolHxVe8pAaXUoo1eduVjbba2MxmA202NSYBkSWCKANLowAMeFQCxUSCSD0kdZm+Le2eNfLqnwFYZ2EGdI1QARHLn0jnjMZhqsQqVJ+8YqUUshBkyJJ0SQR8N2U2A25c4K2dVVfvCSwZlkIpDGASGBjww0CNtxBxmMxzcnk6OKNeGcZrGXCUmWurIEIZUUgyfCCw0tMkCJI8zgbgJfuWoBtNAKzui+EuxiWYwdUEaQNtPnfGYzFl+SVkNO0W/J9nWbJLUp1m1OBW01ACssAwHhAggACQMBHj7UaaIlFB3istqhnSNIbxadU+KR6bjGYzGaVjJviL81VpNTB7qU1pWCljJIYBQx6ajfewAG2L3luHtVRbhT9pgTcG5gGwx5jMUj/BME8TaLGKOhNO4i88/bFC7YtlqbKvctL+OFbQgN1mBvN5B8rzjMZjQVsk3ghXMJkkyzpq01AQVhJ/pr4FLRJVSxbeSQJOBqOSqNSYd53rXJareZksJjY/d2i2MxmF/syqzFCrJZunTpsRTJVmpKac+Bu9DSSDOkwAJX0x7luEE1HpaaWpHBACkKJI1RfeNQBi0+hGYzDJZYvoeU+D1EWo+vSmlmNNWaIiWiT4duXkCcKK3aECkKjIAGZaYVUWBIiPTmW3mbc8ZjMZaDLAfwXNVWqaaSp4Qz+JiJ0GCNQUxMxsY9cJxWH8u7wdSPUDkORDK9whAkrqNixkgmwOMxmM0kLbZHxHMio/9XVqYAkgglQ5YBVbSpjwmZF5HTDvgFMFzphQpZY0qRKwAwBFjBk8rm3PGYzBpZFt2LOKVirLLuSzstyGvTHxkncmFItaOlsQcOyBNU06jSrOELidcyuk3sVCgjTacZjMJ9j90MMxQSpJFNGRdeoNMgU5Y6bkOTFtW0mMDtQC1BTSRIDpJkKgJUAk3ZpEz0tfGYzBWl++wvYbkKBeq2uBCB20yLI4EAbTrKmbbeWFXEqjtUDnTpo+NG+3BIPitBIja0yb3xmMwHi2ZZpBVXtDW8epxTYM1NO7QQHESxNvCV9b8sD8R4tXWqKJZWRgtS8zqYC5kkfa3GMxmKRim1f7gSUmrN8tnH8Stp1KzKZBa4PIytr9MeYzGY3FA5M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478910" y="2743200"/>
            <a:ext cx="82264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3200" dirty="0">
                <a:latin typeface="Calibri" pitchFamily="34" charset="0"/>
              </a:rPr>
              <a:t>Discovery of new lands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3200" dirty="0">
                <a:latin typeface="Calibri" pitchFamily="34" charset="0"/>
              </a:rPr>
              <a:t>Goods and ideas were exchanged by different people.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3200" dirty="0">
                <a:latin typeface="Calibri" pitchFamily="34" charset="0"/>
              </a:rPr>
              <a:t>As explorations took place, navigational tools were improved.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3200" dirty="0">
                <a:latin typeface="Calibri" pitchFamily="34" charset="0"/>
              </a:rPr>
              <a:t>Mapping of new areas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3200" dirty="0">
                <a:latin typeface="Calibri" pitchFamily="34" charset="0"/>
              </a:rPr>
              <a:t>Improved transportation(ships)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smtClean="0"/>
              <a:t>Christopher Columbus(Spain)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52400" y="2362200"/>
            <a:ext cx="574357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Columbus was the first European to reach the New World in 1492. He reached the Bahamas.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Queen Isabella of Spain sponsored Columbus’ voyage.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He was trying to sail to Asia to find riches.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Columbus believed he could find the West Indies by sailing west across the Atlantic Ocean.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Nina, </a:t>
            </a:r>
            <a:r>
              <a:rPr lang="en-US" altLang="en-US" sz="2400" dirty="0" err="1">
                <a:latin typeface="Calibri" pitchFamily="34" charset="0"/>
              </a:rPr>
              <a:t>Pinta</a:t>
            </a:r>
            <a:r>
              <a:rPr lang="en-US" altLang="en-US" sz="2400" dirty="0">
                <a:latin typeface="Calibri" pitchFamily="34" charset="0"/>
              </a:rPr>
              <a:t> and the Santa Maria were the names of Columbus’ ships.</a:t>
            </a:r>
          </a:p>
        </p:txBody>
      </p:sp>
      <p:pic>
        <p:nvPicPr>
          <p:cNvPr id="1126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119" y="2209800"/>
            <a:ext cx="2366963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3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274639"/>
            <a:ext cx="8610600" cy="10207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b="1" smtClean="0"/>
              <a:t>John Cabot(England)</a:t>
            </a:r>
            <a:endParaRPr sz="2400" smtClean="0"/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52400" y="2314089"/>
            <a:ext cx="61087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England sponsored John Cabot’s New World expeditions.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The purpose of John Cabot’s voyage to the New World was to search for a Northwest Passage across North America to Asia (a seaway to Asia.)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Cabot explored the Canadian coastline and named many of its islands and capes.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Cabot Landed on the eastern shores of Canada in 1497 and claimed it for England.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2314089"/>
            <a:ext cx="2719388" cy="31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3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0" y="2667000"/>
            <a:ext cx="65087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Spain sponsored Juan Ponce de Leon’s New World expeditions.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Ponce de Leon Discovered Florida and claimed it for Spain in 1513.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s-ES" sz="2800" dirty="0" smtClean="0"/>
              <a:t>Juan Ponce de </a:t>
            </a:r>
            <a:r>
              <a:rPr lang="es-ES" sz="2800" dirty="0" err="1" smtClean="0"/>
              <a:t>Leon</a:t>
            </a:r>
            <a:r>
              <a:rPr lang="es-ES" sz="2800" dirty="0" smtClean="0"/>
              <a:t> </a:t>
            </a:r>
            <a:r>
              <a:rPr lang="es-ES" sz="2800" dirty="0" err="1" smtClean="0"/>
              <a:t>explored</a:t>
            </a:r>
            <a:r>
              <a:rPr lang="es-ES" sz="2800" dirty="0" smtClean="0"/>
              <a:t> Puerto Rico and Florida. </a:t>
            </a:r>
            <a:endParaRPr lang="en-US" sz="28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He was searching for the “Fountain of Youth”.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  <p:sp>
        <p:nvSpPr>
          <p:cNvPr id="13315" name="AutoShape 16" descr="data:image/jpeg;base64,/9j/4AAQSkZJRgABAQAAAQABAAD/2wCEAAkGBhQSERQUEhIWExUVFBUUFxcXFxUXFxUVFRUXFRQVFBUXGyYeGBojGRQVHy8gIycpLCwsFR4xNTAqNSYrLCkBCQoKDgwOFA8PFykcHBwpLCwpKSwqKSksKSkpKSkpKSkpKSwpKSkpLCkpKSwpKSkpKSkpKSksKSwpKSkpNSwpLP/AABEIAMEBBQMBIgACEQEDEQH/xAAbAAACAwEBAQAAAAAAAAAAAAABAgADBAUGB//EAD4QAAEDAgMFBgQEBQQBBQAAAAEAAhEDIRIxQQQFUWFxBhMigZHwMqGxwULR4fEjM1JichQVFoI0B0NzksL/xAAYAQEBAQEBAAAAAAAAAAAAAAAAAQIDBP/EACERAQEAAgEEAwEBAAAAAAAAAAABAhESAyExQRNRgWEi/9oADAMBAAIRAxEAPwCzZ9kgAK1tNamsCkIKA1MCrYSQgIKmJMGqYUC4kZUhGEEKBRARLURAUJRLECxVRD0rioGIYFEBtVWGqqwyESxUO16JqJQVLlQNKaUmJFFFQuUhQU0ALkoKcUUcCCsuVcq/CphQUtaVHMKuJSkKirAeKUtV2FKWBAgpyh3asiEplAmFRNCiou72BdBrlS+kSb6KxgWA9QyEGmFCE2FUIHKSiUQ1AQUxKgaj3aBZUAT9yFDZAHFCE2aaEC5KBgKJTMQVmmo0J3JJQQAIliLQnIRFQYnwIlSUUpagiTdQlAEpKYOUJQJiUlNhQQLhSkpyUuBApKIYinxhAuKEr3yo56UulApCiCiodM1RrUyBcaZrkoVrIQABTCnaECUChhTAJq7S0weCSQoCAnFNVl6bEdEDhoUJSpmoEaEwRi6aEAwpSE5Sm4QCFEsK+jsrnTGg/ZCKA1GVfU2BwBIk/wDXPrwXPO24TD2xwOYPu/Oym5V1Y0lLCLTIkJjkqhS1LKY3QLUAlSFIQKApHpyErigqBUcE4CWUEAUyRa1ByoGGVEAgoLmWTTKTCmFLmgIYiICjWqF/JUQvSl0hQEJmgWUC4CUwo8Uzyix3JEAMAKsdUGiqKjmhFO56IKrDUtSthIBm54E+sZIL2hRo5Ln1N4uBhxYyYHikkOcYDXNbdtvFJtlxCSoaroINpAkABt3lgvLmmwxYTxFwg6p6IYuC4pc6AQ8EEtawsJcCXuJa6nFLxNaQWtJLZl05BWs/FhcH4byHAgABp+Fr3m7C2Ii9ySTCDpgrr7FsROGDAFz1PFec2TeWHCHEZSIc2rhEXl7dRbjobL02694BwtnrF9JHyK8/WvbTv0p7V77rbUaDxsnd98HCMYaA5v4mgu8LXcCQuZU3VXds9AV2M/1Dh/FFP4QcRhxItMQeEiy9JSYAVNq2qk2zngHhmfQLnhlbNSN5YyXdeXp7A6k3C64nPMTAmPOT5qFNv2mH4HUqtUlpPgjC0gxJ62jLUrkt3zhIFUYdJIj1H3C9c8d3mvl0ioDKjHggEEEcQZBR8lUGYSuRQQDEgQjEKDJAjkpKYoEAKgAKFsohyUu81AoBUQlRUWyZhM2EpMZoF0mw0QWd5zSmslDB5qd3yUBibpqUKFsJ6cnQ9YVBEqYSqNq3g2k3E51iS0QC5xcLkBrZNgRPULm1O0wJhlGuSbSaL4HOJBKmzTrOmcrKivtlOmYe8NOcHMDUngOZXM2+rtRDqlBrXMbZtPGadR5y+B7GOwiZJBd0zIWpuGqA8Vdjo1SCLhz4c8Mc8F01C1rCW4QHzLnAkAyEF1ffIe/uqD5JZ3jnU2OeWUg3EXS6A0kRAwvNxa4WapTqVtndVNJ0FwANR+F7aDMTi+uBEsERhF3ECSYWinurayKb61fu6bWk1cFQtc0s+CkxvxBoYAbZlx4BTYmis+ttLGms11LCylUZhgFgb3ZLnQ6bXzKzcmpisaaZcalQUv8ASPwOLiA11XaLkPe1kOABkAC0XzKNPEx9PG8v2h1N9QFhLaNR1hT72QId/DaOQGkmb917uc6mRWYzuy5o7rDIaZsB/jfXitdLZ3GqRgc2kxpId4gyBJAABAecswYuscmtNW7N1eDHXDe8IAgQ6Syb4wGl2ZPCSc5WHadjp/gAEtLWNbhBaCCf4YEFmpxHiF2qVJwYCX2guFvhnMcxPndZNr2DvBOEGbks8JdEAMLpDuBJGjYWdtSPH7Xtjmksl7HuILoZL3gXAe5gEBrYuM4hdrs5tD2vuCBAuS1xJJJMkDPIXOi3O3Yf7xxksfOVnl2QuRA0nkpQotY74GiJIIwtJsAS0DOZdcwRPms3vGp2dreW2YW2sbAaySY+64zqpJkmTxWfbNv76u1rfhZ4nHnENHr9FcGLthNRyzu6sBSVKTXCHAOHAiR80zQVAxbYU0KLKbcLGwJJ1NznmrWhTCoMkCoPCJKUMQEqYVHKFBHNS4ShgnqmB5oEKQBWF8lJ1MqgwFFJjRRAXGRGikx0Vbqw0Hqj3wGkqC3B+6NTLMcVVSrg6wm71vFBn3nsIrMLe8fTOYcww4euYXn2f+n+Il1XbKlQAjwP72CIMk4TJi1sQmcxkvUU44i6aZOdkHDpbKyhAxbVA0aG0qY08LKcgCOco1Nv2Z9nGpP91V7h/wDUuC7gojhn7hF+ztNnMa6OMH6qai8nI3tuajUa2pS2Q1nOHgDj/DY1vh4GBI+EaBJullV7XUw2i6q14jAzw0MYgvcZOIjDxJk3IXZo7OG/D4Rews2+ctyPogxmE5MgmSA0CTxlt1mytTKOPsu1u2enUc5oNGnak1wPeVKs/FimZL7+4W/a96Um/wAR/eY2NDwIbDDXJDGgTBe0W4R1XY2LcLKhJf4i5wdLi4kECLSbW5LVtPYnE4kEEl7al/6m2GmS53cbllcjZtpphr6Ye6GlwqOcTjdDJJab3lwWndFAbR/p3tDm02S5oEwblrZOthlzW+l2KewyCwyXOMl34viFhcZZ+q7ex7D3YguJ8zHkCSgqp7HFvkb6zdU7TswPOIz5GRaf3W2ttMLz+8N8QCbWPNSTa2qNu2ltLMgC9tb3xEnzXnK+2vruLKQwgmC6Ldf0TvBrvufDJk+9V06NINADRAHD7811mDncibFsLaTMLeMknNx4lW5Z5c1eYnNZtpp4mkG4NoW2F9hdJjuucNhIECpUbaM5y4SFpB0kmBmfuiLy/PNDEEBVBEaqmo05op3VeSVris2JW0hzQWF54JHPd0V9Oif3SvCBATEyq+pVpHBDAgQvHkleeATOYfVDBa5VCd4Sop3aiDh0e0uMAUqL3OkhwkNgDm6Ik5dCtWx9qaLg7vXGk8GwIJadIDh+Kf3XC/49tMBrKoE2cXEmW6NGZMIV+yO0uguqbO5oya5ji2eJGU9Vhp6ijvek4NMnxkhpNgQM8uduKI2tjSQ8t0Ag6nQtMFeWo9ltpaDNWkWuJcWNaGtmcxAsUB2Xr1DDpFviFU6X8VznHzQ7PZsIJsC4jQDLhKBBzs3W7rADnGS8dR3TtjGkU24Q6ZmqAYnM3LgStOy7q21ngsaZFzLCIJ8RIc0F3DMJtHo6m/aWFuKowYgCCDN8ogLLX7RMpC+J9s203G/CB6heZPYqu9x8Ba4geMENwwZB1vPCFZT3VtGzF5ftLKmJpEulzmngxwOs3sraSPY7FvDvGyG5gGJgwcpANjyVwrX4eczK8Hsu+4IY01K4DvG2k12Bs53HiMSbSMl1N677ii7unPDmkANBDiXc4kgRzWeSPYbPtJY4EeYXod29o2uqFhzDQTwE5XXxbd3afaZgtq1RIJBaRAi4LgPlrC9FW211NtHam0HGq51Vhb/EEAACSIJ+SmWWtb9tSbfXXbYuftm2OGXvz0XgaHb94Ix7NUbyAc4RE5xM8l19l7XNrVHMNOoIvJaQ0wL3P01hTKSTZLvsp2/e1Rxc2nLjqbFYqOwVHXqOgcJk/kFZQ3hTDTBzkm2uo+ls0P8AeWyGw4lxgANJPpoFuQt21NbhADbAckwcVW/EM2keRRaT+60yuDhnkrA8cispxZWOlvyTYSRn1/dBa6Jz/RB7BobqtrR+V/ROGfugXu0gYeNk7z8upsoDnabZaoFNP6oObHvNFhyzuhlB59fYQRoPFAAznHvmmB9frKrMg5+8kBc2DmZQDjqdUST7+qkkDIeZ1QK1p+SUti/p+qfvDmeCUttogDyB8Waij3jVRBcKrSSGgD6xmfksdeuGWOuTQC5xA5BPAPnlf8uSHcgXEXztc2GZ1zU0EFZzoAZgGZLiL8gxpPqTpknpNIkY3CcoDY9cMwoGkjh+XHNWinGZn7cfsmhkq7G4vD+9MiYJa04Zzi1skzKVQgg1XOmxgNZHTCJ/ZXvffLKPfMoCrOkXPspoIdhYSJJeeDnOIPOCblWmi0QAxrRfJoiTpPvJFjeBHH56rS7Z3kD1v78k0MlPd1MAtuQcwMvPDEyue3eGzsOEOY0AkRBEaZYV2TsGIeJo4wZPqFTV3DTdY0mcBYTyyCskO7H/ALpRPw1GH/sBPnK31azRTpnE0CXkeIEZtkTquIOydHEYvgPilwFzfD8M2EE9RxWfbNwuqBjBUDA3vC1hxEACJv8A1G5gCLcbrnnx5Yz+tY71a7T95Uc+9Zxu4I7HvKk6oAyo1x4Aknn5XHqvJ1eyVZswGu6G/oYVOztrbLUa91MgTBkfENQ05ewumfTmWFkvexjHOzKWvW1d/UqYAc+DABBaTBjSyzP7YUG3GImIlrY+ZhZO0u7u9pjaaVxEPEQc83A3BBsRovHl/vgnQ11Md+/Z1N43T2j+3FOPgqHzbeOJlUntsBlROWrxr0HVeQFQenL6I+9Puu/DFy5V6k9tn6U2i+pJ+gVT+2VY5Np9Ycbeq86AeGd0S70+SvCJyruf8urHRgv/AEm3qVGdsK+uAz/auIDw6fkhiV4z6N16JnbSrbExh9R91sods2E+Om5vMHFfpYrydOm53whzp4An6Lds/ZvaHxFJzebi0fW6zccVlyd7au2bR/LpEnKXEADnAmy5dftTXdkWs/xbPzN1r2LscJms+0T4fncj7LrUuzmzg/ypyFy8iOOazvGNayry439X1qn5fktu6t+VX1Gtc5pBOboEDlC9L/tlIZUaYEx8Iy+ySpuqif8A2mR/g25yM9FLlL6WY37a8Jga2n04FLGh95ZrJR3WGH+G+ozO2KW9YdMaLUWc8ut+BWGxbUjn1y9NUjjpEemc3TwM+tuPrkEHOmwgfpdQFj+XoPqoqzUAzHv0UVGNtZ5nu6TxmQ2oWtziTaQJvrb5LTSpH4qjoNrA+Fv9oMAnjNuiscbQcze9iB5hTuusX8rfVZkW3aAifhB195nnKfvgdScpn7IYG54R6yhHsfsqhXUzHD3forKdASQBeL3gD1zOaRjiSOE6/roi254iDfpy8kDYY1mPeatp1jEC5F9Yj39VUG5D6CfqnIjXyiPf6IHa4345Zn2IWOrWdM4iBhkC13E3lxNvTjnkNQfmeeXPgTxQdQyOXnlnKgwOOBgLnYnB5diuAJMl8DnkXTeEH1AaWKnTLjTJcIzIIBdhJPi6awVrOzMc7EQHOsBJkQPhgXAPPNXVKOfSOHp7yXLLp7bxy05NLe3eU2eJ+zkgSXUyQZt4HZA3GYWjY6FIOMHG8R4nOLn34OOWWlrK9tEg4sZExLbZjWRrGnNXYuflBIuNI1sVvGWJdGoHC45FjgQ5sWJIuTHv5Ly++ew7hUmjh7t0uaHEyOLOEgmF6drJHHK44aC3u6G0ODqRpvPheIsSCCPhLTxEG2ossZW9O85+rP8Ac438fPXbjqAhoaC7UNLXOA4uj4RfMwulR7GVD8dRjOkuPyET0Xe7P7u7mm8EGQ8y7QxkY4wfktdXbaeINkF2UDMTGcD3PNd/ml8WOfx68x52n2HnOtpkGGbdXK9nYxkCajzmTZo53zXp7nhx980pafWw9Lc/3V51OMcVnZWiM2OdaZc48ODY5LbR3VSaPBTYPJtxnmROk+a3uaBaAb2vlytZI91/p9bcL/RTdXUIwQMuQuI+XJF4/LInysmIv8uc6x8koYJjXjM8p+qikcQdJ198EQ8czH3N5BTQJBAFvM3tJsqtna4DCSHHW0SLXzPsoLPfQ6KHIG1rfsTCUN5TGeXTXJFoyjh685PkgaOuYzGY5nSLT90Zg8I8/Mx1Vb40yzImM9IGaSL3E5cp6HJBZHPLkfr7zSvYDMg5Z/Tr+yjHC9gbSRNuH2Re8zMe9THCCglNrbzB9SecqKnaKkn4oUQOBbLL3HVB1abXhQO1Hv1QdcZCft7KCOmfz5Z9EzXDW3OTn7+iRzD0z056+SIo5gmfcoGqOHH1zvCBEdMoRbRE/Lz9gJ20x7v098kDhjcutz85KIbAvp56xnkVHOHln6z+qYCdenLjKCsMIcT4SyGxxLjnOgGmqsc3iSOmiWDbL907WRytxHG881BTTrMfOF4dBixEA6TGvJOKWUi/PLlF1YIiAEob68roJmDqna89L3PPySuuI9zzRZnoBpfr78kBc8nSJ4ZX4jj+SpfsmIHFJyIB0zEi2f6q0sucz9OkZZpmU/20/dBgqbJ4sTZxReCRIGUj4S7mtLKTo+M+eE9fw8/QK4i2mt7GyWTyjkufxY/TfPL7Z3bKS74yc7CB6keSscDEZwczHXKNVbUnT0OeX5ohgjTp09/NdJNTUZt2RrQOfHhyCEcuGVje02zKZ/HL3n6JQeXL9VUK4HX09/VQMyvYcvLPzTgnO+k+VgkcLcOWiAObHvl7uo1mV/058ECPPz98/RM+1/1424IEDs7ybCLyZy6fp0QN9IM8MzGUaHJENBAFgJvr5GFCyBOIiTA4iInyv80COaBc6ZznoOPPimNPlkfoI11UxidQPXjASVHYReL8J+yAyIMwYOUesT5+oSEmbdRAjp11TOdnAm/ASfZAS0zyPTjyHqgmGDY+ckfkogGngPMeUjrCiKTGNB1/RFtUnJv3VjSMsv0+mitqVIBwiY0H2RFTXO/pVxsc44a5rju3+S7AKTgTkDx0nVYNt7VOp502zcYcRJmLOIAsFNrqvSkxmY6wPei5m17+bTeW9098REYRc3gEkT1Xm9r7Ul7Rjc1oP9IlzjMtA+VgdFXUqiq0hhIeR4qjhic2QLN0HVS3TUx29QzfgcSC1zREgktIt/b5p9l3+1xwEAOEyWw4csvoV53d+4G+Gaxqts7BIF/7tXZLDVa9z6mCqxjWR8LDMHMgnOOWamzi9pte/qNPOo2TNhcno2Uu5t+t2gOIEAG4MSRfMaa5r5nvTbgcJx4nwRAEugTGKMifuup2V3i6gC4gCXNmZ+GCDJ5GCt+mH07Ffh+mX3S62sPcLgf8sokAd41zjYRLp6BXbPtj3OMvENBcWCPC2bY9Z5BZti6rsluQ+mfv8ynwgccuGvJeO3v28ZSdhaMbtYIAB4R5rVuHtS2u4tcCxwEwSOshVHqBA1+aUVLRn8vZWWptLYtfhGk9FY0j5e4QaBMa9fqqr/Ty6c/zTU3zHuOqU5xlwugkSTefsjTdHXz/ADQcyOg55pJMlUWzbkND6pA7P3fVIHECwUA5dfO90DPeDmLTll0v5IhwsQNUtM9eOU2Ntfd0SwZZW6+/1QAtGWp4X1zhKCQTqJ62+aZ0cpvGaLHgZ3+kg/eygQ1NAJnIewg0Hh6D76KGImZkfTmOiGK3KwzPzQQjLiL8r8IVjZM66nPjrHXNU99J+3SZ+SAf9eliimdTcTe0axyv8kGtiYEdTwzj1S4+GUjlYmEtPFJxOETYCbAAXJ4kyfNUFziLSY01+yig6H5/QKIjy1CrXBOB1esTIxOhrJGesEc13tjfWAbjFOYvYm/nF1udtIaDkLed1WNpbYYh8vVRdsVWttHetdTpU4Mgy8i2mQOpzIVW07Ljc6k+iwE3/DNoky2JvIyXQdynPTP1VO8arA0ucYg5gxc5CeCztXC2qlT2cfxaX+OFoPi0xFL/AL61lEtaxrTUzBkvnJpy4Zq//fxcM/iNAJJMEYjkJ1BXHr0H1HYyG02EiW8Iz9eKs3fJbPTHW2/DfF4hYAEFo0JzWuo9ndlr/G8hpOA2ANxiuq981xUYQGANaIa5jc+U/e6ybu2JzhhYwAAXvd3PmVjjb57HKsm69ofFTwMaCbOcAOMiTqrXbQQQHeFrnXm7WgfiaQYA6roN7H7Q4Yy0kAF0E4QAM4Cz7HDjgdScbZWAjWV00kLse1PDjVuDDhJHpC4mz7fX71/dOecRJLRivM5gdV7D/jdV9Igg0wRLWtLTpbETkV6DcO5G7MwBtMzEucYJLucJdaO75a7dtVrSXsc2TMuBE+ua7PZTdlV9U1Q8MDIgmTJGQjPJew35uKptTmHEaeHiZvxgeXoutujdbaVMAgF2rgAC4kySrvsKtip1QXEhhBuBMeKb20Gq6dEeuSmHgmdwHqogycvYtmlc+4yEcUz3fRNEi5+V0CDITnZHnHHkRzCI04qVHE58Nc0Gdu3NLzT8QIaDJBwnjhPRWgyec6fZMGEnMx+aVjYHT7Khi+8mTx6yhJIyIiUcJm40RNPUoK6eXv5eircTyVj+hyShny+aggfPIRkNUpozrEadbXRY+DlN0/eTbLp900uyd3EEcx19/dRrePs6n0ULjOWV/wBFY0Dz+hRCE3jPPTPmg3Lppf2UJHNJ3t7cVRZTcOHz/NRVy3UA9Qigy1f5n/Vec3l/PH+JUURXW2L+T/2K5naf+R5/YKKKex46t8FPr/8AoL1Oy5O/x+5UUVqe3Td/4A8/qpuv42f/ABfcqKLPpp6neH8s/wCB+i8rT/8AKp/4fdRRKR3uPQK5vv0UURKFbIK9uXr9EFFULR/Em0QUVFmirGfkVFEAOasqZFRRQFvwN6j6JaWnVRRUbNq/D0Wd/wAI6lRRQZ3Z+SqdkEFEGkfD5hVj4j5qKKituR6pX5nqoopQ1T81VSyPmooinb+Siiir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Juan Ponce de Leon(Spain)</a:t>
            </a:r>
            <a:endParaRPr/>
          </a:p>
        </p:txBody>
      </p:sp>
      <p:pic>
        <p:nvPicPr>
          <p:cNvPr id="13317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1752600"/>
            <a:ext cx="22288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0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b="1" smtClean="0"/>
              <a:t>Vasco Nunez Balboa(Spain)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27000" y="2233613"/>
            <a:ext cx="6350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Spain sponsored Vasco Nunez Balboa’s New World expeditions. 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Vasco Nunez Balboa was the first European </a:t>
            </a:r>
          </a:p>
          <a:p>
            <a:pPr eaLnBrk="1" hangingPunct="1">
              <a:defRPr/>
            </a:pPr>
            <a:r>
              <a:rPr lang="en-US" sz="2400" dirty="0"/>
              <a:t>	</a:t>
            </a:r>
            <a:r>
              <a:rPr lang="en-US" sz="2400" dirty="0" smtClean="0"/>
              <a:t>to see(discover) the Pacific Ocean from </a:t>
            </a:r>
          </a:p>
          <a:p>
            <a:pPr eaLnBrk="1" hangingPunct="1">
              <a:defRPr/>
            </a:pPr>
            <a:r>
              <a:rPr lang="en-US" sz="2400" dirty="0"/>
              <a:t>	</a:t>
            </a:r>
            <a:r>
              <a:rPr lang="en-US" sz="2400" dirty="0" smtClean="0"/>
              <a:t>the Americas in 1513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He was searching for wealth and fame.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He was put to death for treason.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8899"/>
            <a:ext cx="25908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7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304801"/>
            <a:ext cx="8229600" cy="99059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smtClean="0"/>
              <a:t/>
            </a:r>
            <a:br>
              <a:rPr sz="2400" smtClean="0"/>
            </a:br>
            <a:r>
              <a:rPr sz="2400" smtClean="0"/>
              <a:t/>
            </a:r>
            <a:br>
              <a:rPr sz="2400" smtClean="0"/>
            </a:br>
            <a:r>
              <a:rPr b="1" smtClean="0"/>
              <a:t>Jacques Cartier(France)</a:t>
            </a:r>
            <a:r>
              <a:rPr sz="2400" smtClean="0"/>
              <a:t/>
            </a:r>
            <a:br>
              <a:rPr sz="2400" smtClean="0"/>
            </a:br>
            <a:endParaRPr sz="2400" smtClean="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04800" y="2667000"/>
            <a:ext cx="5638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France sponsored the voyages of Jacques Cartier.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Cartier discovered the Gulf of Lawrence and St. Lawrence River in Canada in 1534.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Jacques Cartier led three expeditions to Canada. (Cartier named Canada “Kanata” meaning village or settlement in the Huron-Iroquois language.)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He was searching for gold.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81"/>
          <a:stretch>
            <a:fillRect/>
          </a:stretch>
        </p:blipFill>
        <p:spPr bwMode="auto">
          <a:xfrm>
            <a:off x="6400800" y="2057400"/>
            <a:ext cx="2438400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3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</TotalTime>
  <Words>528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Calibri</vt:lpstr>
      <vt:lpstr>Constantia</vt:lpstr>
      <vt:lpstr>Wingdings</vt:lpstr>
      <vt:lpstr>Hardcover</vt:lpstr>
      <vt:lpstr>PowerPoint Presentation</vt:lpstr>
      <vt:lpstr>What led Europeans to explore and settle the Americas in the 1400s and 1500s?    </vt:lpstr>
      <vt:lpstr>Explorers had OBSTACLES to overcome. An obstacle is anything that gets in the way or stops progress</vt:lpstr>
      <vt:lpstr>Accomplishments  of Explorations</vt:lpstr>
      <vt:lpstr>Christopher Columbus(Spain)</vt:lpstr>
      <vt:lpstr>John Cabot(England)</vt:lpstr>
      <vt:lpstr>Juan Ponce de Leon(Spain)</vt:lpstr>
      <vt:lpstr>Vasco Nunez Balboa(Spain)</vt:lpstr>
      <vt:lpstr>  Jacques Cartier(France) </vt:lpstr>
      <vt:lpstr>Henry Hudson(Holland)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</dc:creator>
  <cp:lastModifiedBy>mauricio medina</cp:lastModifiedBy>
  <cp:revision>2</cp:revision>
  <dcterms:created xsi:type="dcterms:W3CDTF">2013-10-20T16:25:23Z</dcterms:created>
  <dcterms:modified xsi:type="dcterms:W3CDTF">2015-09-20T19:24:02Z</dcterms:modified>
</cp:coreProperties>
</file>